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321" r:id="rId6"/>
    <p:sldId id="260" r:id="rId7"/>
    <p:sldId id="264" r:id="rId8"/>
    <p:sldId id="265" r:id="rId9"/>
    <p:sldId id="322" r:id="rId10"/>
    <p:sldId id="323" r:id="rId11"/>
    <p:sldId id="325" r:id="rId12"/>
    <p:sldId id="326" r:id="rId13"/>
    <p:sldId id="327" r:id="rId14"/>
    <p:sldId id="280" r:id="rId15"/>
    <p:sldId id="3679" r:id="rId16"/>
    <p:sldId id="329" r:id="rId17"/>
    <p:sldId id="330" r:id="rId18"/>
    <p:sldId id="259" r:id="rId19"/>
    <p:sldId id="3678" r:id="rId20"/>
    <p:sldId id="3883" r:id="rId21"/>
    <p:sldId id="3676" r:id="rId22"/>
  </p:sldIdLst>
  <p:sldSz cx="12192000" cy="6858000"/>
  <p:notesSz cx="6858000" cy="9144000"/>
  <p:embeddedFontLst>
    <p:embeddedFont>
      <p:font typeface="Arial Narrow" panose="020B0606020202030204" pitchFamily="34" charset="0"/>
      <p:regular r:id="rId24"/>
      <p:bold r:id="rId25"/>
      <p:italic r:id="rId26"/>
      <p:boldItalic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Gill Sans" panose="020B0604020202020204" charset="0"/>
      <p:regular r:id="rId32"/>
      <p:bold r:id="rId33"/>
    </p:embeddedFont>
    <p:embeddedFont>
      <p:font typeface="Gill Sans MT" panose="020B0502020104020203" pitchFamily="34" charset="0"/>
      <p:regular r:id="rId34"/>
      <p:bold r:id="rId35"/>
      <p:italic r:id="rId36"/>
      <p:boldItalic r:id="rId37"/>
    </p:embeddedFont>
    <p:embeddedFont>
      <p:font typeface="Gotham" panose="020B0604020202020204"/>
      <p:regular r:id="rId38"/>
      <p:bold r:id="rId39"/>
      <p:italic r:id="rId40"/>
      <p:boldItalic r:id="rId41"/>
    </p:embeddedFont>
    <p:embeddedFont>
      <p:font typeface="Montserrat" panose="00000500000000000000" pitchFamily="2" charset="0"/>
      <p:regular r:id="rId42"/>
      <p:bold r:id="rId43"/>
      <p:italic r:id="rId44"/>
      <p:boldItalic r:id="rId45"/>
    </p:embeddedFont>
    <p:embeddedFont>
      <p:font typeface="Source Sans Pro" panose="020B0503030403020204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9" roundtripDataSignature="AMtx7mhKLUKxAcz2r2Xj48C80GB2GJF23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udio Di Giuseppe" initials="" lastIdx="6" clrIdx="0"/>
  <p:cmAuthor id="1" name="Giovanna Tinunin" initials="" lastIdx="3" clrIdx="1"/>
  <p:cmAuthor id="2" name="Giulia De Luca" initials="" lastIdx="1" clrIdx="2"/>
  <p:cmAuthor id="3" name="Giovanna Tinunin" initials="GT" lastIdx="2" clrIdx="3">
    <p:extLst>
      <p:ext uri="{19B8F6BF-5375-455C-9EA6-DF929625EA0E}">
        <p15:presenceInfo xmlns:p15="http://schemas.microsoft.com/office/powerpoint/2012/main" userId="S-1-5-21-3434593569-1846838181-3325812227-16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C605"/>
    <a:srgbClr val="FAEA25"/>
    <a:srgbClr val="81BB22"/>
    <a:srgbClr val="2BA733"/>
    <a:srgbClr val="EC8B18"/>
    <a:srgbClr val="699DFB"/>
    <a:srgbClr val="6A9DFB"/>
    <a:srgbClr val="8679FF"/>
    <a:srgbClr val="ED7D31"/>
    <a:srgbClr val="B7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F49090-074C-4D64-8C1B-AAB2D5A6730E}" v="8" dt="2024-03-13T11:48:59.515"/>
  </p1510:revLst>
</p1510:revInfo>
</file>

<file path=ppt/tableStyles.xml><?xml version="1.0" encoding="utf-8"?>
<a:tblStyleLst xmlns:a="http://schemas.openxmlformats.org/drawingml/2006/main" def="{DF7D84B5-D96E-4DAF-9F38-B1AF0AB51274}">
  <a:tblStyle styleId="{DF7D84B5-D96E-4DAF-9F38-B1AF0AB5127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41" autoAdjust="0"/>
  </p:normalViewPr>
  <p:slideViewPr>
    <p:cSldViewPr snapToGrid="0">
      <p:cViewPr varScale="1">
        <p:scale>
          <a:sx n="101" d="100"/>
          <a:sy n="101" d="100"/>
        </p:scale>
        <p:origin x="13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8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79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Relationship Id="rId82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8" Type="http://schemas.openxmlformats.org/officeDocument/2006/relationships/slide" Target="slides/slide4.xml"/><Relationship Id="rId80" Type="http://schemas.openxmlformats.org/officeDocument/2006/relationships/commentAuthors" Target="commentAuthors.xml"/><Relationship Id="rId85" Type="http://schemas.microsoft.com/office/2015/10/relationships/revisionInfo" Target="revisionInfo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26-4EF2-BEFF-A3F61361D4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Foglio1!$A$2:$A$7</c:f>
              <c:strCache>
                <c:ptCount val="6"/>
                <c:pt idx="0">
                  <c:v>Spesa comunale per tutela e valorizzazione beni e attività culturali</c:v>
                </c:pt>
                <c:pt idx="1">
                  <c:v>Spesa comunale per lo sviluppo turistico</c:v>
                </c:pt>
                <c:pt idx="2">
                  <c:v>Indice di popolarità degli attrattori</c:v>
                </c:pt>
                <c:pt idx="3">
                  <c:v>Indice di turisticità</c:v>
                </c:pt>
                <c:pt idx="4">
                  <c:v>Indice di attrattività dei luoghi della cultura</c:v>
                </c:pt>
                <c:pt idx="5">
                  <c:v>PRODOTTI TURISTICI</c:v>
                </c:pt>
              </c:strCache>
            </c:strRef>
          </c:cat>
          <c:val>
            <c:numRef>
              <c:f>Foglio1!$B$2:$B$7</c:f>
              <c:numCache>
                <c:formatCode>0%</c:formatCode>
                <c:ptCount val="6"/>
                <c:pt idx="0">
                  <c:v>0.4</c:v>
                </c:pt>
                <c:pt idx="1">
                  <c:v>0.6</c:v>
                </c:pt>
                <c:pt idx="2">
                  <c:v>0.6</c:v>
                </c:pt>
                <c:pt idx="3">
                  <c:v>0.95</c:v>
                </c:pt>
                <c:pt idx="4">
                  <c:v>0.6</c:v>
                </c:pt>
                <c:pt idx="5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26-4EF2-BEFF-A3F61361D4E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53232176"/>
        <c:axId val="1582193168"/>
      </c:barChart>
      <c:catAx>
        <c:axId val="1453232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>
                    <a:lumMod val="10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it-IT"/>
          </a:p>
        </c:txPr>
        <c:crossAx val="1582193168"/>
        <c:crosses val="autoZero"/>
        <c:auto val="1"/>
        <c:lblAlgn val="ctr"/>
        <c:lblOffset val="100"/>
        <c:noMultiLvlLbl val="0"/>
      </c:catAx>
      <c:valAx>
        <c:axId val="158219316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5323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solidFill>
            <a:schemeClr val="tx2">
              <a:lumMod val="10000"/>
            </a:schemeClr>
          </a:solidFill>
          <a:latin typeface="Gill Sans MT" panose="020B0502020104020203" pitchFamily="34" charset="0"/>
        </a:defRPr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2">
                    <a:lumMod val="10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r>
              <a:rPr lang="it-IT" sz="1200" b="1" dirty="0"/>
              <a:t>Stagionalità mensile dei prodotti turistici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2">
                  <a:lumMod val="10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4.0402857417213084E-2"/>
          <c:y val="0.10268189919258643"/>
          <c:w val="0.94979749101484268"/>
          <c:h val="0.62233481394172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Cultura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Foglio1!$A$2:$A$13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Foglio1!$B$2:$B$13</c:f>
              <c:numCache>
                <c:formatCode>General</c:formatCode>
                <c:ptCount val="12"/>
                <c:pt idx="0">
                  <c:v>132</c:v>
                </c:pt>
                <c:pt idx="1">
                  <c:v>125</c:v>
                </c:pt>
                <c:pt idx="2">
                  <c:v>121</c:v>
                </c:pt>
                <c:pt idx="3">
                  <c:v>169</c:v>
                </c:pt>
                <c:pt idx="4">
                  <c:v>135</c:v>
                </c:pt>
                <c:pt idx="5">
                  <c:v>104</c:v>
                </c:pt>
                <c:pt idx="6">
                  <c:v>241</c:v>
                </c:pt>
                <c:pt idx="7">
                  <c:v>472</c:v>
                </c:pt>
                <c:pt idx="8">
                  <c:v>144</c:v>
                </c:pt>
                <c:pt idx="9">
                  <c:v>132</c:v>
                </c:pt>
                <c:pt idx="10">
                  <c:v>120</c:v>
                </c:pt>
                <c:pt idx="11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4F-4C89-BA9A-74CAA992666B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Balneare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Foglio1!$A$2:$A$13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Foglio1!$C$2:$C$13</c:f>
              <c:numCache>
                <c:formatCode>General</c:formatCode>
                <c:ptCount val="12"/>
                <c:pt idx="0">
                  <c:v>11</c:v>
                </c:pt>
                <c:pt idx="1">
                  <c:v>12</c:v>
                </c:pt>
                <c:pt idx="2">
                  <c:v>21</c:v>
                </c:pt>
                <c:pt idx="3">
                  <c:v>27</c:v>
                </c:pt>
                <c:pt idx="4">
                  <c:v>24</c:v>
                </c:pt>
                <c:pt idx="5">
                  <c:v>150</c:v>
                </c:pt>
                <c:pt idx="6">
                  <c:v>298</c:v>
                </c:pt>
                <c:pt idx="7">
                  <c:v>628</c:v>
                </c:pt>
                <c:pt idx="8">
                  <c:v>130</c:v>
                </c:pt>
                <c:pt idx="9">
                  <c:v>50</c:v>
                </c:pt>
                <c:pt idx="10">
                  <c:v>21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4F-4C89-BA9A-74CAA992666B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Enogastronomia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cat>
            <c:strRef>
              <c:f>Foglio1!$A$2:$A$13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Foglio1!$D$2:$D$13</c:f>
              <c:numCache>
                <c:formatCode>General</c:formatCode>
                <c:ptCount val="12"/>
                <c:pt idx="0">
                  <c:v>11</c:v>
                </c:pt>
                <c:pt idx="1">
                  <c:v>12</c:v>
                </c:pt>
                <c:pt idx="2">
                  <c:v>9</c:v>
                </c:pt>
                <c:pt idx="3">
                  <c:v>37</c:v>
                </c:pt>
                <c:pt idx="4">
                  <c:v>46</c:v>
                </c:pt>
                <c:pt idx="5">
                  <c:v>60</c:v>
                </c:pt>
                <c:pt idx="6">
                  <c:v>149</c:v>
                </c:pt>
                <c:pt idx="7">
                  <c:v>278</c:v>
                </c:pt>
                <c:pt idx="8">
                  <c:v>70</c:v>
                </c:pt>
                <c:pt idx="9">
                  <c:v>46</c:v>
                </c:pt>
                <c:pt idx="10">
                  <c:v>37</c:v>
                </c:pt>
                <c:pt idx="1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4F-4C89-BA9A-74CAA992666B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Natura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Foglio1!$A$2:$A$13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Foglio1!$E$2:$E$13</c:f>
              <c:numCache>
                <c:formatCode>General</c:formatCode>
                <c:ptCount val="12"/>
                <c:pt idx="0">
                  <c:v>12</c:v>
                </c:pt>
                <c:pt idx="1">
                  <c:v>9</c:v>
                </c:pt>
                <c:pt idx="2">
                  <c:v>1</c:v>
                </c:pt>
                <c:pt idx="3">
                  <c:v>10</c:v>
                </c:pt>
                <c:pt idx="4">
                  <c:v>14</c:v>
                </c:pt>
                <c:pt idx="5">
                  <c:v>15</c:v>
                </c:pt>
                <c:pt idx="6">
                  <c:v>29</c:v>
                </c:pt>
                <c:pt idx="7">
                  <c:v>84</c:v>
                </c:pt>
                <c:pt idx="8">
                  <c:v>30</c:v>
                </c:pt>
                <c:pt idx="9">
                  <c:v>12</c:v>
                </c:pt>
                <c:pt idx="10">
                  <c:v>9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4F-4C89-BA9A-74CAA9926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792288"/>
        <c:axId val="735334591"/>
      </c:barChart>
      <c:catAx>
        <c:axId val="10279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10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it-IT"/>
          </a:p>
        </c:txPr>
        <c:crossAx val="735334591"/>
        <c:crosses val="autoZero"/>
        <c:auto val="1"/>
        <c:lblAlgn val="ctr"/>
        <c:lblOffset val="100"/>
        <c:noMultiLvlLbl val="0"/>
      </c:catAx>
      <c:valAx>
        <c:axId val="7353345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10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it-IT"/>
          </a:p>
        </c:txPr>
        <c:crossAx val="10279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824206425416334"/>
          <c:y val="0.91980631435415683"/>
          <c:w val="0.72111048041379588"/>
          <c:h val="8.01936856458431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10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>
              <a:lumMod val="10000"/>
            </a:schemeClr>
          </a:solidFill>
          <a:latin typeface="Gill Sans MT" panose="020B0502020104020203" pitchFamily="34" charset="0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5929473652150077"/>
          <c:y val="3.1617069379516062E-2"/>
          <c:w val="0.51671923166922706"/>
          <c:h val="0.930442610548076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301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2A-46D7-90EF-78D6641A5A96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2A-46D7-90EF-78D6641A5A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Permanenza media turisti</c:v>
                </c:pt>
                <c:pt idx="1">
                  <c:v>Andamento delle presenze  ultimi 5 anni</c:v>
                </c:pt>
                <c:pt idx="2">
                  <c:v>Quota di turismo internazionale</c:v>
                </c:pt>
                <c:pt idx="3">
                  <c:v>Indice di densità turistica</c:v>
                </c:pt>
                <c:pt idx="4">
                  <c:v>TURISTI</c:v>
                </c:pt>
              </c:strCache>
            </c:strRef>
          </c:cat>
          <c:val>
            <c:numRef>
              <c:f>Foglio1!$B$2:$B$6</c:f>
              <c:numCache>
                <c:formatCode>0%</c:formatCode>
                <c:ptCount val="5"/>
                <c:pt idx="0">
                  <c:v>0.95</c:v>
                </c:pt>
                <c:pt idx="1">
                  <c:v>0.8</c:v>
                </c:pt>
                <c:pt idx="2">
                  <c:v>0.95</c:v>
                </c:pt>
                <c:pt idx="3">
                  <c:v>0.8</c:v>
                </c:pt>
                <c:pt idx="4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2A-46D7-90EF-78D6641A5A9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53232176"/>
        <c:axId val="1582193168"/>
      </c:barChart>
      <c:catAx>
        <c:axId val="1453232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>
                    <a:lumMod val="10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it-IT"/>
          </a:p>
        </c:txPr>
        <c:crossAx val="1582193168"/>
        <c:crosses val="autoZero"/>
        <c:auto val="1"/>
        <c:lblAlgn val="ctr"/>
        <c:lblOffset val="100"/>
        <c:noMultiLvlLbl val="0"/>
      </c:catAx>
      <c:valAx>
        <c:axId val="158219316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5323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solidFill>
            <a:schemeClr val="tx2">
              <a:lumMod val="10000"/>
            </a:schemeClr>
          </a:solidFill>
          <a:latin typeface="Gill Sans MT" panose="020B0502020104020203" pitchFamily="34" charset="0"/>
        </a:defRPr>
      </a:pPr>
      <a:endParaRPr lang="it-I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420-49E7-B8AA-18094DEF4A96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420-49E7-B8AA-18094DEF4A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Foglio1!$A$2:$A$8</c:f>
              <c:strCache>
                <c:ptCount val="7"/>
                <c:pt idx="0">
                  <c:v>Spesa comunale per trasporto e diritto alla mobilità e trasporti</c:v>
                </c:pt>
                <c:pt idx="1">
                  <c:v>Presenza di connessione wireless</c:v>
                </c:pt>
                <c:pt idx="2">
                  <c:v>Presenza di connessione fibra</c:v>
                </c:pt>
                <c:pt idx="3">
                  <c:v>Presenza di infrastrutture ferroviarie</c:v>
                </c:pt>
                <c:pt idx="4">
                  <c:v>Indice di mobilità interna</c:v>
                </c:pt>
                <c:pt idx="5">
                  <c:v>Indice di raggiungibilità</c:v>
                </c:pt>
                <c:pt idx="6">
                  <c:v>INFRASTRUTTURE </c:v>
                </c:pt>
              </c:strCache>
            </c:strRef>
          </c:cat>
          <c:val>
            <c:numRef>
              <c:f>Foglio1!$B$2:$B$8</c:f>
              <c:numCache>
                <c:formatCode>0%</c:formatCode>
                <c:ptCount val="7"/>
                <c:pt idx="0">
                  <c:v>0.8</c:v>
                </c:pt>
                <c:pt idx="1">
                  <c:v>0.6</c:v>
                </c:pt>
                <c:pt idx="2">
                  <c:v>0.6</c:v>
                </c:pt>
                <c:pt idx="3">
                  <c:v>0.2</c:v>
                </c:pt>
                <c:pt idx="4">
                  <c:v>0.4</c:v>
                </c:pt>
                <c:pt idx="5">
                  <c:v>0.8</c:v>
                </c:pt>
                <c:pt idx="6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20-49E7-B8AA-18094DEF4A9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53232176"/>
        <c:axId val="1582193168"/>
      </c:barChart>
      <c:catAx>
        <c:axId val="1453232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>
                    <a:lumMod val="10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it-IT"/>
          </a:p>
        </c:txPr>
        <c:crossAx val="1582193168"/>
        <c:crosses val="autoZero"/>
        <c:auto val="1"/>
        <c:lblAlgn val="ctr"/>
        <c:lblOffset val="100"/>
        <c:noMultiLvlLbl val="0"/>
      </c:catAx>
      <c:valAx>
        <c:axId val="158219316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5323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solidFill>
            <a:schemeClr val="tx2">
              <a:lumMod val="10000"/>
            </a:schemeClr>
          </a:solidFill>
          <a:latin typeface="Gill Sans MT" panose="020B0502020104020203" pitchFamily="34" charset="0"/>
        </a:defRPr>
      </a:pPr>
      <a:endParaRPr lang="it-I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2227499856393977"/>
          <c:y val="3.4778694725961561E-2"/>
          <c:w val="0.45505634386519922"/>
          <c:h val="0.930442610548076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9D-4AAE-A3F8-53433D942D2B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9D-4AAE-A3F8-53433D942D2B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F9D-4AAE-A3F8-53433D942D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Foglio1!$A$2:$A$11</c:f>
              <c:strCache>
                <c:ptCount val="10"/>
                <c:pt idx="0">
                  <c:v>Numero esercizi di ristorazione</c:v>
                </c:pt>
                <c:pt idx="1">
                  <c:v>Numero posti letto (alberghiero e extra-alberghiero)</c:v>
                </c:pt>
                <c:pt idx="2">
                  <c:v>Numero strutture ricettive (alberghiero e extra-alberghiero)</c:v>
                </c:pt>
                <c:pt idx="3">
                  <c:v>Andamento della filiera turistica</c:v>
                </c:pt>
                <c:pt idx="4">
                  <c:v>Rilevanza della filiera turistica</c:v>
                </c:pt>
                <c:pt idx="5">
                  <c:v>Consistenze delle imprese di capitale della filiera turistica</c:v>
                </c:pt>
                <c:pt idx="6">
                  <c:v>Consistenze della filiera turistica</c:v>
                </c:pt>
                <c:pt idx="7">
                  <c:v>Vitalità del tessuto imprenditoriale</c:v>
                </c:pt>
                <c:pt idx="8">
                  <c:v>Consistenze del tessuto imprenditoriale</c:v>
                </c:pt>
                <c:pt idx="9">
                  <c:v>IMPRESE</c:v>
                </c:pt>
              </c:strCache>
            </c:strRef>
          </c:cat>
          <c:val>
            <c:numRef>
              <c:f>Foglio1!$B$2:$B$11</c:f>
              <c:numCache>
                <c:formatCode>0%</c:formatCode>
                <c:ptCount val="10"/>
                <c:pt idx="0">
                  <c:v>0.4</c:v>
                </c:pt>
                <c:pt idx="1">
                  <c:v>0.95</c:v>
                </c:pt>
                <c:pt idx="2">
                  <c:v>0.8</c:v>
                </c:pt>
                <c:pt idx="3">
                  <c:v>0.95</c:v>
                </c:pt>
                <c:pt idx="4">
                  <c:v>0.95</c:v>
                </c:pt>
                <c:pt idx="5">
                  <c:v>0.8</c:v>
                </c:pt>
                <c:pt idx="6">
                  <c:v>0.6</c:v>
                </c:pt>
                <c:pt idx="7">
                  <c:v>0.8</c:v>
                </c:pt>
                <c:pt idx="8">
                  <c:v>0.4</c:v>
                </c:pt>
                <c:pt idx="9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F9D-4AAE-A3F8-53433D942D2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53232176"/>
        <c:axId val="1582193168"/>
      </c:barChart>
      <c:catAx>
        <c:axId val="1453232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>
                    <a:lumMod val="10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it-IT"/>
          </a:p>
        </c:txPr>
        <c:crossAx val="1582193168"/>
        <c:crosses val="autoZero"/>
        <c:auto val="1"/>
        <c:lblAlgn val="ctr"/>
        <c:lblOffset val="100"/>
        <c:noMultiLvlLbl val="0"/>
      </c:catAx>
      <c:valAx>
        <c:axId val="158219316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5323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solidFill>
            <a:schemeClr val="tx2">
              <a:lumMod val="10000"/>
            </a:schemeClr>
          </a:solidFill>
          <a:latin typeface="Gill Sans MT" panose="020B0502020104020203" pitchFamily="34" charset="0"/>
        </a:defRPr>
      </a:pPr>
      <a:endParaRPr lang="it-IT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Foglio1!$A$2:$A$15</c:f>
              <c:strCache>
                <c:ptCount val="14"/>
                <c:pt idx="0">
                  <c:v>Bari</c:v>
                </c:pt>
                <c:pt idx="1">
                  <c:v>Barletta</c:v>
                </c:pt>
                <c:pt idx="2">
                  <c:v>Bisceglie</c:v>
                </c:pt>
                <c:pt idx="3">
                  <c:v>Brindisi</c:v>
                </c:pt>
                <c:pt idx="4">
                  <c:v>Castrignano Del Capo</c:v>
                </c:pt>
                <c:pt idx="5">
                  <c:v>Fasano</c:v>
                </c:pt>
                <c:pt idx="6">
                  <c:v>Gallipoli</c:v>
                </c:pt>
                <c:pt idx="7">
                  <c:v>Isole Tremiti</c:v>
                </c:pt>
                <c:pt idx="8">
                  <c:v>Manfredonia</c:v>
                </c:pt>
                <c:pt idx="9">
                  <c:v>Ostuni</c:v>
                </c:pt>
                <c:pt idx="10">
                  <c:v>Otranto</c:v>
                </c:pt>
                <c:pt idx="11">
                  <c:v>Polignano A Mare</c:v>
                </c:pt>
                <c:pt idx="12">
                  <c:v>Rodi Garganico</c:v>
                </c:pt>
                <c:pt idx="13">
                  <c:v>Taranto</c:v>
                </c:pt>
              </c:strCache>
            </c:strRef>
          </c:cat>
          <c:val>
            <c:numRef>
              <c:f>Foglio1!$B$2:$B$15</c:f>
              <c:numCache>
                <c:formatCode>General</c:formatCode>
                <c:ptCount val="14"/>
                <c:pt idx="0" formatCode="#,##0">
                  <c:v>2792</c:v>
                </c:pt>
                <c:pt idx="1">
                  <c:v>0</c:v>
                </c:pt>
                <c:pt idx="2">
                  <c:v>0</c:v>
                </c:pt>
                <c:pt idx="3">
                  <c:v>703</c:v>
                </c:pt>
                <c:pt idx="4">
                  <c:v>97</c:v>
                </c:pt>
                <c:pt idx="5">
                  <c:v>390</c:v>
                </c:pt>
                <c:pt idx="6">
                  <c:v>446</c:v>
                </c:pt>
                <c:pt idx="7">
                  <c:v>54</c:v>
                </c:pt>
                <c:pt idx="8">
                  <c:v>395</c:v>
                </c:pt>
                <c:pt idx="9">
                  <c:v>462</c:v>
                </c:pt>
                <c:pt idx="10">
                  <c:v>210</c:v>
                </c:pt>
                <c:pt idx="11">
                  <c:v>359</c:v>
                </c:pt>
                <c:pt idx="12">
                  <c:v>117</c:v>
                </c:pt>
                <c:pt idx="13" formatCode="#,##0">
                  <c:v>1373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60-493A-9A28-E6749615ED5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Foglio1!$A$2:$A$15</c:f>
              <c:strCache>
                <c:ptCount val="14"/>
                <c:pt idx="0">
                  <c:v>Bari</c:v>
                </c:pt>
                <c:pt idx="1">
                  <c:v>Barletta</c:v>
                </c:pt>
                <c:pt idx="2">
                  <c:v>Bisceglie</c:v>
                </c:pt>
                <c:pt idx="3">
                  <c:v>Brindisi</c:v>
                </c:pt>
                <c:pt idx="4">
                  <c:v>Castrignano Del Capo</c:v>
                </c:pt>
                <c:pt idx="5">
                  <c:v>Fasano</c:v>
                </c:pt>
                <c:pt idx="6">
                  <c:v>Gallipoli</c:v>
                </c:pt>
                <c:pt idx="7">
                  <c:v>Isole Tremiti</c:v>
                </c:pt>
                <c:pt idx="8">
                  <c:v>Manfredonia</c:v>
                </c:pt>
                <c:pt idx="9">
                  <c:v>Ostuni</c:v>
                </c:pt>
                <c:pt idx="10">
                  <c:v>Otranto</c:v>
                </c:pt>
                <c:pt idx="11">
                  <c:v>Polignano A Mare</c:v>
                </c:pt>
                <c:pt idx="12">
                  <c:v>Rodi Garganico</c:v>
                </c:pt>
                <c:pt idx="13">
                  <c:v>Taranto</c:v>
                </c:pt>
              </c:strCache>
            </c:strRef>
          </c:cat>
          <c:val>
            <c:numRef>
              <c:f>Foglio1!$C$2:$C$15</c:f>
              <c:numCache>
                <c:formatCode>General</c:formatCode>
                <c:ptCount val="14"/>
                <c:pt idx="0" formatCode="#,##0">
                  <c:v>3057</c:v>
                </c:pt>
                <c:pt idx="1">
                  <c:v>672</c:v>
                </c:pt>
                <c:pt idx="2">
                  <c:v>407</c:v>
                </c:pt>
                <c:pt idx="3">
                  <c:v>771</c:v>
                </c:pt>
                <c:pt idx="4">
                  <c:v>116</c:v>
                </c:pt>
                <c:pt idx="5">
                  <c:v>410</c:v>
                </c:pt>
                <c:pt idx="6">
                  <c:v>516</c:v>
                </c:pt>
                <c:pt idx="7">
                  <c:v>72</c:v>
                </c:pt>
                <c:pt idx="8">
                  <c:v>403</c:v>
                </c:pt>
                <c:pt idx="9">
                  <c:v>550</c:v>
                </c:pt>
                <c:pt idx="10">
                  <c:v>262</c:v>
                </c:pt>
                <c:pt idx="11">
                  <c:v>443</c:v>
                </c:pt>
                <c:pt idx="12">
                  <c:v>124</c:v>
                </c:pt>
                <c:pt idx="13" formatCode="#,##0">
                  <c:v>1539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60-493A-9A28-E6749615ED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0449360"/>
        <c:axId val="1998753792"/>
      </c:barChart>
      <c:catAx>
        <c:axId val="202044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it-IT"/>
          </a:p>
        </c:txPr>
        <c:crossAx val="1998753792"/>
        <c:crosses val="autoZero"/>
        <c:auto val="1"/>
        <c:lblAlgn val="ctr"/>
        <c:lblOffset val="100"/>
        <c:noMultiLvlLbl val="0"/>
      </c:catAx>
      <c:valAx>
        <c:axId val="199875379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it-IT"/>
          </a:p>
        </c:txPr>
        <c:crossAx val="202044936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3250082604205876"/>
          <c:y val="0.93511059753898873"/>
          <c:w val="0.73110372251733158"/>
          <c:h val="4.83071161293200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Gill Sans MT" panose="020B0502020104020203" pitchFamily="34" charset="0"/>
        </a:defRPr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804987252905488"/>
          <c:y val="4.1343601797127622E-2"/>
          <c:w val="0.45505634386519922"/>
          <c:h val="0.930442610548076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99-4F89-A65A-6BA7B4FE292A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99-4F89-A65A-6BA7B4FE292A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799-4F89-A65A-6BA7B4FE292A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799-4F89-A65A-6BA7B4FE29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Foglio1!$A$2:$A$9</c:f>
              <c:strCache>
                <c:ptCount val="8"/>
                <c:pt idx="0">
                  <c:v>Ricavo medio dal mercato alternativo</c:v>
                </c:pt>
                <c:pt idx="1">
                  <c:v>Addetti turistici</c:v>
                </c:pt>
                <c:pt idx="2">
                  <c:v>Indice di sicurezza sociale</c:v>
                </c:pt>
                <c:pt idx="3">
                  <c:v>Numero strutture Airbnb (alloggi/camere)</c:v>
                </c:pt>
                <c:pt idx="4">
                  <c:v>Partecipazione alle elezioni amministrative</c:v>
                </c:pt>
                <c:pt idx="5">
                  <c:v>Tasso di spopolamento negli ultimi 20 anni</c:v>
                </c:pt>
                <c:pt idx="6">
                  <c:v>Indice di vecchiaia</c:v>
                </c:pt>
                <c:pt idx="7">
                  <c:v>COMUNITÀ LOCALE</c:v>
                </c:pt>
              </c:strCache>
            </c:strRef>
          </c:cat>
          <c:val>
            <c:numRef>
              <c:f>Foglio1!$B$2:$B$9</c:f>
              <c:numCache>
                <c:formatCode>0%</c:formatCode>
                <c:ptCount val="8"/>
                <c:pt idx="0">
                  <c:v>0.95</c:v>
                </c:pt>
                <c:pt idx="1">
                  <c:v>0.6</c:v>
                </c:pt>
                <c:pt idx="2">
                  <c:v>0.6</c:v>
                </c:pt>
                <c:pt idx="3">
                  <c:v>0.8</c:v>
                </c:pt>
                <c:pt idx="4">
                  <c:v>0.6</c:v>
                </c:pt>
                <c:pt idx="5">
                  <c:v>0.4</c:v>
                </c:pt>
                <c:pt idx="6">
                  <c:v>0.6</c:v>
                </c:pt>
                <c:pt idx="7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99-4F89-A65A-6BA7B4FE292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453232176"/>
        <c:axId val="1582193168"/>
      </c:barChart>
      <c:catAx>
        <c:axId val="1453232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>
                    <a:lumMod val="10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it-IT"/>
          </a:p>
        </c:txPr>
        <c:crossAx val="1582193168"/>
        <c:crosses val="autoZero"/>
        <c:auto val="1"/>
        <c:lblAlgn val="ctr"/>
        <c:lblOffset val="100"/>
        <c:noMultiLvlLbl val="0"/>
      </c:catAx>
      <c:valAx>
        <c:axId val="158219316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5323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solidFill>
            <a:schemeClr val="tx2">
              <a:lumMod val="10000"/>
            </a:schemeClr>
          </a:solidFill>
          <a:latin typeface="Gill Sans MT" panose="020B0502020104020203" pitchFamily="34" charset="0"/>
        </a:defRPr>
      </a:pPr>
      <a:endParaRPr lang="it-IT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330825366359693"/>
          <c:y val="3.4778694725961561E-2"/>
          <c:w val="0.42402311547752725"/>
          <c:h val="0.930442610548076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4C9-48AE-8217-34D99D1D6F00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4C9-48AE-8217-34D99D1D6F00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4C9-48AE-8217-34D99D1D6F00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4C9-48AE-8217-34D99D1D6F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Foglio1!$A$2:$A$9</c:f>
              <c:strCache>
                <c:ptCount val="8"/>
                <c:pt idx="0">
                  <c:v>Riconoscimenti e adesioni</c:v>
                </c:pt>
                <c:pt idx="1">
                  <c:v>Investimento comunale per tutela e valorizzazione beni e attività culturali</c:v>
                </c:pt>
                <c:pt idx="2">
                  <c:v>Investimento comunale per lo sviluppo turistico</c:v>
                </c:pt>
                <c:pt idx="3">
                  <c:v>Eventistica</c:v>
                </c:pt>
                <c:pt idx="4">
                  <c:v>Investimento comunale per strade e viabilità</c:v>
                </c:pt>
                <c:pt idx="5">
                  <c:v>Vitalità dell'amministrazione locale</c:v>
                </c:pt>
                <c:pt idx="6">
                  <c:v>Applicazione imposta di soggiorno</c:v>
                </c:pt>
                <c:pt idx="7">
                  <c:v>GOVERNANCE</c:v>
                </c:pt>
              </c:strCache>
            </c:strRef>
          </c:cat>
          <c:val>
            <c:numRef>
              <c:f>Foglio1!$B$2:$B$9</c:f>
              <c:numCache>
                <c:formatCode>0%</c:formatCode>
                <c:ptCount val="8"/>
                <c:pt idx="0">
                  <c:v>0.8</c:v>
                </c:pt>
                <c:pt idx="1">
                  <c:v>0.6</c:v>
                </c:pt>
                <c:pt idx="2">
                  <c:v>0.95</c:v>
                </c:pt>
                <c:pt idx="3">
                  <c:v>0.4</c:v>
                </c:pt>
                <c:pt idx="4">
                  <c:v>0.6</c:v>
                </c:pt>
                <c:pt idx="5">
                  <c:v>0.4</c:v>
                </c:pt>
                <c:pt idx="6">
                  <c:v>0.8</c:v>
                </c:pt>
                <c:pt idx="7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4C9-48AE-8217-34D99D1D6F0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453232176"/>
        <c:axId val="1582193168"/>
      </c:barChart>
      <c:catAx>
        <c:axId val="1453232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>
                    <a:lumMod val="10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it-IT"/>
          </a:p>
        </c:txPr>
        <c:crossAx val="1582193168"/>
        <c:crosses val="autoZero"/>
        <c:auto val="1"/>
        <c:lblAlgn val="r"/>
        <c:lblOffset val="100"/>
        <c:noMultiLvlLbl val="0"/>
      </c:catAx>
      <c:valAx>
        <c:axId val="158219316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5323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solidFill>
            <a:schemeClr val="tx2">
              <a:lumMod val="10000"/>
            </a:schemeClr>
          </a:solidFill>
          <a:latin typeface="Gill Sans MT" panose="020B0502020104020203" pitchFamily="34" charset="0"/>
        </a:defRPr>
      </a:pPr>
      <a:endParaRPr lang="it-IT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2227499856393977"/>
          <c:y val="3.4778694725961561E-2"/>
          <c:w val="0.45505634386519922"/>
          <c:h val="0.930442610548076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1BB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49B-49F6-9C2E-E52E2B97F301}"/>
              </c:ext>
            </c:extLst>
          </c:dPt>
          <c:dPt>
            <c:idx val="1"/>
            <c:invertIfNegative val="0"/>
            <c:bubble3D val="0"/>
            <c:spPr>
              <a:solidFill>
                <a:srgbClr val="81BB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49B-49F6-9C2E-E52E2B97F301}"/>
              </c:ext>
            </c:extLst>
          </c:dPt>
          <c:dPt>
            <c:idx val="2"/>
            <c:invertIfNegative val="0"/>
            <c:bubble3D val="0"/>
            <c:spPr>
              <a:solidFill>
                <a:srgbClr val="81BB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49B-49F6-9C2E-E52E2B97F301}"/>
              </c:ext>
            </c:extLst>
          </c:dPt>
          <c:dPt>
            <c:idx val="3"/>
            <c:invertIfNegative val="0"/>
            <c:bubble3D val="0"/>
            <c:spPr>
              <a:solidFill>
                <a:srgbClr val="D5C60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49B-49F6-9C2E-E52E2B97F301}"/>
              </c:ext>
            </c:extLst>
          </c:dPt>
          <c:dPt>
            <c:idx val="4"/>
            <c:invertIfNegative val="0"/>
            <c:bubble3D val="0"/>
            <c:spPr>
              <a:solidFill>
                <a:srgbClr val="2BA7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49B-49F6-9C2E-E52E2B97F301}"/>
              </c:ext>
            </c:extLst>
          </c:dPt>
          <c:dPt>
            <c:idx val="5"/>
            <c:invertIfNegative val="0"/>
            <c:bubble3D val="0"/>
            <c:spPr>
              <a:solidFill>
                <a:srgbClr val="81BB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49B-49F6-9C2E-E52E2B97F301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49B-49F6-9C2E-E52E2B97F301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49B-49F6-9C2E-E52E2B97F301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49B-49F6-9C2E-E52E2B97F3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Foglio1!$A$2:$A$7</c:f>
              <c:strCache>
                <c:ptCount val="6"/>
                <c:pt idx="0">
                  <c:v>governance</c:v>
                </c:pt>
                <c:pt idx="1">
                  <c:v>comunità locale</c:v>
                </c:pt>
                <c:pt idx="2">
                  <c:v>imprese</c:v>
                </c:pt>
                <c:pt idx="3">
                  <c:v>infrastrutture</c:v>
                </c:pt>
                <c:pt idx="4">
                  <c:v>turisti</c:v>
                </c:pt>
                <c:pt idx="5">
                  <c:v>prodotti turistici</c:v>
                </c:pt>
              </c:strCache>
            </c:strRef>
          </c:cat>
          <c:val>
            <c:numRef>
              <c:f>Foglio1!$B$2:$B$7</c:f>
              <c:numCache>
                <c:formatCode>0%</c:formatCode>
                <c:ptCount val="6"/>
                <c:pt idx="0">
                  <c:v>0.67</c:v>
                </c:pt>
                <c:pt idx="1">
                  <c:v>0.65</c:v>
                </c:pt>
                <c:pt idx="2">
                  <c:v>0.74</c:v>
                </c:pt>
                <c:pt idx="3">
                  <c:v>0.62</c:v>
                </c:pt>
                <c:pt idx="4">
                  <c:v>0.86</c:v>
                </c:pt>
                <c:pt idx="5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49B-49F6-9C2E-E52E2B97F30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53232176"/>
        <c:axId val="1582193168"/>
      </c:barChart>
      <c:catAx>
        <c:axId val="1453232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>
                    <a:lumMod val="10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it-IT"/>
          </a:p>
        </c:txPr>
        <c:crossAx val="1582193168"/>
        <c:crosses val="autoZero"/>
        <c:auto val="1"/>
        <c:lblAlgn val="ctr"/>
        <c:lblOffset val="100"/>
        <c:noMultiLvlLbl val="0"/>
      </c:catAx>
      <c:valAx>
        <c:axId val="158219316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5323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solidFill>
            <a:schemeClr val="tx2">
              <a:lumMod val="10000"/>
            </a:schemeClr>
          </a:solidFill>
          <a:latin typeface="Gill Sans MT" panose="020B0502020104020203" pitchFamily="34" charset="0"/>
        </a:defRPr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42095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5" name="Google Shape;55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2" name="Google Shape;59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5058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2" name="Google Shape;59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67280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2" name="Google Shape;59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08851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47555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2" name="Google Shape;59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2846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9D146-23C1-4C40-8250-2615A20ACDAE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5261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39856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4" name="Google Shape;2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3021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96226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88180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20332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11684042" y="6335485"/>
            <a:ext cx="309418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222A35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222A3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222A3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222A3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222A3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222A3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222A3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222A3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222A3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5" name="Google Shape;15;p3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zato">
  <p:cSld name="Layout personalizzat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9"/>
          <p:cNvSpPr txBox="1">
            <a:spLocks noGrp="1"/>
          </p:cNvSpPr>
          <p:nvPr>
            <p:ph type="sldNum" idx="12"/>
          </p:nvPr>
        </p:nvSpPr>
        <p:spPr>
          <a:xfrm>
            <a:off x="10751126" y="6356350"/>
            <a:ext cx="6026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>
  <p:cSld name="1_Diapositiva titol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/>
          <p:nvPr/>
        </p:nvSpPr>
        <p:spPr>
          <a:xfrm>
            <a:off x="11688660" y="6335485"/>
            <a:ext cx="304800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4"/>
          <p:cNvSpPr txBox="1">
            <a:spLocks noGrp="1"/>
          </p:cNvSpPr>
          <p:nvPr>
            <p:ph type="sldNum" idx="12"/>
          </p:nvPr>
        </p:nvSpPr>
        <p:spPr>
          <a:xfrm>
            <a:off x="11583393" y="6328535"/>
            <a:ext cx="515334" cy="31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900" b="0" i="0" u="none" strike="noStrike" cap="none">
                <a:solidFill>
                  <a:srgbClr val="03017F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  <a:sym typeface="Gill Sans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900" b="0" i="0" u="none" strike="noStrike" cap="none">
                <a:solidFill>
                  <a:srgbClr val="0301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900" b="0" i="0" u="none" strike="noStrike" cap="none">
                <a:solidFill>
                  <a:srgbClr val="0301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900" b="0" i="0" u="none" strike="noStrike" cap="none">
                <a:solidFill>
                  <a:srgbClr val="0301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900" b="0" i="0" u="none" strike="noStrike" cap="none">
                <a:solidFill>
                  <a:srgbClr val="0301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900" b="0" i="0" u="none" strike="noStrike" cap="none">
                <a:solidFill>
                  <a:srgbClr val="0301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900" b="0" i="0" u="none" strike="noStrike" cap="none">
                <a:solidFill>
                  <a:srgbClr val="0301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900" b="0" i="0" u="none" strike="noStrike" cap="none">
                <a:solidFill>
                  <a:srgbClr val="0301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900" b="0" i="0" u="none" strike="noStrike" cap="none">
                <a:solidFill>
                  <a:srgbClr val="0301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20" name="Google Shape;20;p24" descr="Immagine che contiene Carattere, Elementi grafici, testo, log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540" y="6487885"/>
            <a:ext cx="882115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5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body" idx="3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0" name="Google Shape;50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1" name="Google Shape;5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sldNum" idx="12"/>
          </p:nvPr>
        </p:nvSpPr>
        <p:spPr>
          <a:xfrm>
            <a:off x="10751126" y="6356350"/>
            <a:ext cx="6026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30.png"/><Relationship Id="rId4" Type="http://schemas.microsoft.com/office/2007/relationships/hdphoto" Target="../media/hdphoto4.wdp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ww.isnart.it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180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/>
          <p:nvPr/>
        </p:nvSpPr>
        <p:spPr>
          <a:xfrm rot="10800000">
            <a:off x="7492351" y="-2511563"/>
            <a:ext cx="4680548" cy="4680548"/>
          </a:xfrm>
          <a:prstGeom prst="blockArc">
            <a:avLst>
              <a:gd name="adj1" fmla="val 10800000"/>
              <a:gd name="adj2" fmla="val 21590847"/>
              <a:gd name="adj3" fmla="val 17090"/>
            </a:avLst>
          </a:prstGeom>
          <a:solidFill>
            <a:srgbClr val="FFDA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9870780" y="0"/>
            <a:ext cx="2302120" cy="3511217"/>
          </a:xfrm>
          <a:prstGeom prst="rect">
            <a:avLst/>
          </a:prstGeom>
          <a:solidFill>
            <a:srgbClr val="0301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433854" y="223683"/>
            <a:ext cx="9565930" cy="4985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bg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Fondo di Perequazione 2020-2021 Sostegno al Turismo</a:t>
            </a:r>
            <a:endParaRPr lang="it-IT" sz="1400" b="0" i="0" u="none" strike="noStrike" cap="none" dirty="0">
              <a:solidFill>
                <a:schemeClr val="bg1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bg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Linea 2</a:t>
            </a:r>
            <a:endParaRPr lang="it-IT" sz="1400" b="0" i="0" u="none" strike="noStrike" cap="none" dirty="0">
              <a:solidFill>
                <a:schemeClr val="bg1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lang="it-IT" sz="4800" b="1" dirty="0">
              <a:solidFill>
                <a:schemeClr val="lt1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it-IT" sz="4800" b="1" i="0" u="none" strike="noStrike" cap="none" dirty="0">
                <a:solidFill>
                  <a:schemeClr val="lt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MARINE DI PUGLIA</a:t>
            </a: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2400" b="0" i="1" u="none" strike="noStrike" cap="none" dirty="0">
                <a:solidFill>
                  <a:schemeClr val="bg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dall’analisi dei dati a strategie di sviluppo turistico data-</a:t>
            </a:r>
            <a:r>
              <a:rPr lang="it-IT" sz="2400" b="0" i="1" u="none" strike="noStrike" cap="none" dirty="0" err="1">
                <a:solidFill>
                  <a:schemeClr val="bg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driven</a:t>
            </a:r>
            <a:endParaRPr lang="it-IT" sz="2400" b="0" i="1" u="none" strike="noStrike" cap="none" dirty="0">
              <a:solidFill>
                <a:schemeClr val="bg1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it-IT" sz="2400" i="1" dirty="0">
              <a:solidFill>
                <a:schemeClr val="bg1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  <a:p>
            <a:pPr>
              <a:buSzPts val="1800"/>
            </a:pPr>
            <a:r>
              <a:rPr lang="it-IT" sz="2400" dirty="0">
                <a:solidFill>
                  <a:schemeClr val="lt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GIORNATA DEL TURISMO – Bari, 20 marzo 2024</a:t>
            </a:r>
            <a:endParaRPr lang="it-IT" sz="18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it-IT" sz="2400" b="0" i="1" u="none" strike="noStrike" cap="none" dirty="0">
              <a:solidFill>
                <a:schemeClr val="bg1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it-IT" sz="1800" b="0" i="0" u="none" strike="noStrike" cap="none" dirty="0">
              <a:solidFill>
                <a:srgbClr val="FED72F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dirty="0">
                <a:solidFill>
                  <a:srgbClr val="FED72F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Alessandra Arcese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dirty="0">
                <a:solidFill>
                  <a:srgbClr val="FED72F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Coordinatrice Area Qualificazione Imprese e Territori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it-IT" sz="1800" dirty="0">
              <a:solidFill>
                <a:srgbClr val="FED72F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pic>
        <p:nvPicPr>
          <p:cNvPr id="100" name="Google Shape;100;p1" descr="Immagine che contiene Carattere, Elementi grafici, testo, grafica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7840" y="6110696"/>
            <a:ext cx="2304259" cy="48308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/>
          <p:nvPr/>
        </p:nvSpPr>
        <p:spPr>
          <a:xfrm rot="5400000">
            <a:off x="7530505" y="2168985"/>
            <a:ext cx="4680548" cy="4680548"/>
          </a:xfrm>
          <a:prstGeom prst="blockArc">
            <a:avLst>
              <a:gd name="adj1" fmla="val 10800000"/>
              <a:gd name="adj2" fmla="val 21590847"/>
              <a:gd name="adj3" fmla="val 1709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9527801" y="631545"/>
            <a:ext cx="734080" cy="734080"/>
          </a:xfrm>
          <a:prstGeom prst="ellipse">
            <a:avLst/>
          </a:prstGeom>
          <a:solidFill>
            <a:srgbClr val="6F6F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pic>
        <p:nvPicPr>
          <p:cNvPr id="103" name="Google Shape;103;p1" descr="Anteprima immag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286" y="6113264"/>
            <a:ext cx="1478321" cy="48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 descr="Immagine che contiene Carattere, logo, Elementi grafici, simbolo&#10;&#10;Descrizione generata automaticamente">
            <a:extLst>
              <a:ext uri="{FF2B5EF4-FFF2-40B4-BE49-F238E27FC236}">
                <a16:creationId xmlns:a16="http://schemas.microsoft.com/office/drawing/2014/main" id="{21859036-676D-E1E4-DFE5-08A0CC4F0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4223" y="5995622"/>
            <a:ext cx="1874524" cy="7132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11688660" y="6335485"/>
            <a:ext cx="304800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254" name="Google Shape;254;p10"/>
          <p:cNvSpPr txBox="1">
            <a:spLocks noGrp="1"/>
          </p:cNvSpPr>
          <p:nvPr>
            <p:ph type="sldNum" idx="12"/>
          </p:nvPr>
        </p:nvSpPr>
        <p:spPr>
          <a:xfrm>
            <a:off x="11583393" y="6328535"/>
            <a:ext cx="515334" cy="31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t-IT"/>
              <a:t>10</a:t>
            </a:fld>
            <a:endParaRPr/>
          </a:p>
        </p:txBody>
      </p:sp>
      <p:sp>
        <p:nvSpPr>
          <p:cNvPr id="2" name="Google Shape;129;p5">
            <a:extLst>
              <a:ext uri="{FF2B5EF4-FFF2-40B4-BE49-F238E27FC236}">
                <a16:creationId xmlns:a16="http://schemas.microsoft.com/office/drawing/2014/main" id="{EFC4D440-0517-90C9-5184-65018B3422E6}"/>
              </a:ext>
            </a:extLst>
          </p:cNvPr>
          <p:cNvSpPr/>
          <p:nvPr/>
        </p:nvSpPr>
        <p:spPr>
          <a:xfrm>
            <a:off x="2642532" y="217716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it-IT" sz="1200" dirty="0">
                <a:solidFill>
                  <a:schemeClr val="lt1"/>
                </a:solidFill>
                <a:latin typeface="Gill Sans MT" panose="020B0502020104020203" pitchFamily="34" charset="0"/>
                <a:sym typeface="Gill Sans"/>
              </a:rPr>
              <a:t>LA DESTINAZIONE</a:t>
            </a:r>
            <a:endParaRPr sz="1200" dirty="0">
              <a:solidFill>
                <a:schemeClr val="lt1"/>
              </a:solidFill>
              <a:latin typeface="Gill Sans MT" panose="020B0502020104020203" pitchFamily="34" charset="0"/>
              <a:sym typeface="Gill Sans"/>
            </a:endParaRPr>
          </a:p>
        </p:txBody>
      </p:sp>
      <p:sp>
        <p:nvSpPr>
          <p:cNvPr id="3" name="Google Shape;130;p5">
            <a:extLst>
              <a:ext uri="{FF2B5EF4-FFF2-40B4-BE49-F238E27FC236}">
                <a16:creationId xmlns:a16="http://schemas.microsoft.com/office/drawing/2014/main" id="{D7C46E34-A054-1082-B76F-E2F1A0659F9C}"/>
              </a:ext>
            </a:extLst>
          </p:cNvPr>
          <p:cNvSpPr/>
          <p:nvPr/>
        </p:nvSpPr>
        <p:spPr>
          <a:xfrm>
            <a:off x="4980264" y="217716"/>
            <a:ext cx="2337732" cy="304800"/>
          </a:xfrm>
          <a:prstGeom prst="rect">
            <a:avLst/>
          </a:prstGeom>
          <a:solidFill>
            <a:srgbClr val="01AF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it-IT" sz="1200" b="1" dirty="0">
                <a:solidFill>
                  <a:schemeClr val="lt1"/>
                </a:solidFill>
                <a:latin typeface="Gill Sans MT" panose="020B0502020104020203" pitchFamily="34" charset="0"/>
                <a:sym typeface="Gill Sans"/>
              </a:rPr>
              <a:t>ASSESSMENT</a:t>
            </a:r>
            <a:endParaRPr sz="1200" b="1" dirty="0">
              <a:solidFill>
                <a:schemeClr val="lt1"/>
              </a:solidFill>
              <a:latin typeface="Gill Sans MT" panose="020B0502020104020203" pitchFamily="34" charset="0"/>
              <a:sym typeface="Gill Sans"/>
            </a:endParaRPr>
          </a:p>
        </p:txBody>
      </p:sp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584EB81C-03C3-9E5D-BCFB-B030BBD7FBEE}"/>
              </a:ext>
            </a:extLst>
          </p:cNvPr>
          <p:cNvSpPr/>
          <p:nvPr/>
        </p:nvSpPr>
        <p:spPr>
          <a:xfrm>
            <a:off x="7317996" y="217716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lt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SENTIMENT</a:t>
            </a: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5" name="Google Shape;133;p5">
            <a:extLst>
              <a:ext uri="{FF2B5EF4-FFF2-40B4-BE49-F238E27FC236}">
                <a16:creationId xmlns:a16="http://schemas.microsoft.com/office/drawing/2014/main" id="{42BAA564-E731-F301-ABA8-8B60336E4E47}"/>
              </a:ext>
            </a:extLst>
          </p:cNvPr>
          <p:cNvSpPr/>
          <p:nvPr/>
        </p:nvSpPr>
        <p:spPr>
          <a:xfrm>
            <a:off x="304800" y="217715"/>
            <a:ext cx="2370116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it-IT" sz="1200" dirty="0">
                <a:solidFill>
                  <a:schemeClr val="lt1"/>
                </a:solidFill>
                <a:latin typeface="Gill Sans MT" panose="020B0502020104020203" pitchFamily="34" charset="0"/>
                <a:sym typeface="Gill Sans"/>
              </a:rPr>
              <a:t>INTRODUZIONE</a:t>
            </a:r>
            <a:endParaRPr sz="1200" dirty="0">
              <a:solidFill>
                <a:schemeClr val="lt1"/>
              </a:solidFill>
              <a:latin typeface="Gill Sans MT" panose="020B0502020104020203" pitchFamily="34" charset="0"/>
              <a:sym typeface="Gill Sans"/>
            </a:endParaRPr>
          </a:p>
        </p:txBody>
      </p:sp>
      <p:sp>
        <p:nvSpPr>
          <p:cNvPr id="6" name="Google Shape;134;p5">
            <a:extLst>
              <a:ext uri="{FF2B5EF4-FFF2-40B4-BE49-F238E27FC236}">
                <a16:creationId xmlns:a16="http://schemas.microsoft.com/office/drawing/2014/main" id="{3E894FEC-CC1B-0FA0-688D-D0A8A458D95E}"/>
              </a:ext>
            </a:extLst>
          </p:cNvPr>
          <p:cNvSpPr/>
          <p:nvPr/>
        </p:nvSpPr>
        <p:spPr>
          <a:xfrm>
            <a:off x="9655728" y="217715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lt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BRANDING</a:t>
            </a: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7" name="Google Shape;119;p42">
            <a:extLst>
              <a:ext uri="{FF2B5EF4-FFF2-40B4-BE49-F238E27FC236}">
                <a16:creationId xmlns:a16="http://schemas.microsoft.com/office/drawing/2014/main" id="{544E586C-ECE7-9A56-A4C9-9B7990B7B7EB}"/>
              </a:ext>
            </a:extLst>
          </p:cNvPr>
          <p:cNvSpPr txBox="1"/>
          <p:nvPr/>
        </p:nvSpPr>
        <p:spPr>
          <a:xfrm>
            <a:off x="304800" y="771964"/>
            <a:ext cx="6273227" cy="30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dirty="0">
                <a:solidFill>
                  <a:srgbClr val="02007D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Governance</a:t>
            </a:r>
            <a:endParaRPr sz="1400" b="1" i="1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CCF7576-0660-2863-01F8-F4D626911F54}"/>
              </a:ext>
            </a:extLst>
          </p:cNvPr>
          <p:cNvSpPr txBox="1"/>
          <p:nvPr/>
        </p:nvSpPr>
        <p:spPr>
          <a:xfrm>
            <a:off x="304800" y="1317616"/>
            <a:ext cx="11636030" cy="502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2400"/>
              <a:buNone/>
              <a:defRPr sz="2400">
                <a:solidFill>
                  <a:srgbClr val="02007D"/>
                </a:solidFill>
                <a:highlight>
                  <a:srgbClr val="FED72F"/>
                </a:highlight>
                <a:latin typeface="Gill Sans MT" panose="020B0502020104020203" pitchFamily="34" charset="0"/>
                <a:ea typeface="Gill Sans"/>
                <a:cs typeface="Gill Sans"/>
              </a:defRPr>
            </a:lvl1pPr>
          </a:lstStyle>
          <a:p>
            <a:pPr lvl="0" algn="just"/>
            <a:r>
              <a:rPr lang="it-IT" sz="1600" dirty="0">
                <a:solidFill>
                  <a:srgbClr val="03017F"/>
                </a:solidFill>
                <a:latin typeface="Gill Sans"/>
                <a:ea typeface="Gill Sans"/>
                <a:cs typeface="Gill Sans"/>
                <a:sym typeface="Gill Sans"/>
              </a:rPr>
              <a:t>Il player </a:t>
            </a:r>
            <a:r>
              <a:rPr lang="it-IT" sz="1600" i="1" dirty="0">
                <a:solidFill>
                  <a:srgbClr val="03017F"/>
                </a:solidFill>
                <a:latin typeface="Gill Sans"/>
                <a:ea typeface="Gill Sans"/>
                <a:cs typeface="Gill Sans"/>
                <a:sym typeface="Gill Sans"/>
              </a:rPr>
              <a:t>Governance </a:t>
            </a:r>
            <a:r>
              <a:rPr lang="it-IT" sz="1600" dirty="0">
                <a:solidFill>
                  <a:srgbClr val="03017F"/>
                </a:solidFill>
                <a:latin typeface="Gill Sans"/>
                <a:sym typeface="Gill Sans"/>
              </a:rPr>
              <a:t>ha delle ottime potenzialità ma sta incontrando delle difficoltà a coprire </a:t>
            </a:r>
            <a:r>
              <a:rPr lang="it-IT" sz="1600" b="1" dirty="0">
                <a:solidFill>
                  <a:srgbClr val="03017F"/>
                </a:solidFill>
                <a:latin typeface="Gill Sans"/>
                <a:sym typeface="Gill Sans"/>
              </a:rPr>
              <a:t>un’area di campo troppo vasta </a:t>
            </a:r>
            <a:r>
              <a:rPr lang="it-IT" sz="1600" dirty="0">
                <a:solidFill>
                  <a:srgbClr val="03017F"/>
                </a:solidFill>
                <a:latin typeface="Gill Sans"/>
                <a:sym typeface="Gill Sans"/>
              </a:rPr>
              <a:t>su cui giocano anche altri giocatori.  </a:t>
            </a:r>
            <a:endParaRPr lang="it-IT" sz="1600" dirty="0">
              <a:solidFill>
                <a:srgbClr val="03017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600" dirty="0">
                <a:solidFill>
                  <a:srgbClr val="262854"/>
                </a:solidFill>
                <a:effectLst/>
                <a:highlight>
                  <a:srgbClr val="FFDA34"/>
                </a:highlight>
                <a:latin typeface="Gill Sans MT" panose="020B0502020104020203" pitchFamily="34" charset="0"/>
                <a:ea typeface="Source Sans Pro" panose="020B0503030403020204" pitchFamily="34" charset="0"/>
              </a:rPr>
              <a:t> </a:t>
            </a:r>
          </a:p>
        </p:txBody>
      </p:sp>
      <p:pic>
        <p:nvPicPr>
          <p:cNvPr id="12" name="Google Shape;226;p8" descr="Immagine che contiene simbolo, design&#10;&#10;Descrizione generata automaticamente">
            <a:extLst>
              <a:ext uri="{FF2B5EF4-FFF2-40B4-BE49-F238E27FC236}">
                <a16:creationId xmlns:a16="http://schemas.microsoft.com/office/drawing/2014/main" id="{C6B34818-D2F1-FBEF-7776-59C7521979D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8217" y="696715"/>
            <a:ext cx="324315" cy="3700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Google Shape;567;p25">
            <a:extLst>
              <a:ext uri="{FF2B5EF4-FFF2-40B4-BE49-F238E27FC236}">
                <a16:creationId xmlns:a16="http://schemas.microsoft.com/office/drawing/2014/main" id="{A3F9BA0D-4D1B-942C-F46F-59729D7816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8960068"/>
              </p:ext>
            </p:extLst>
          </p:nvPr>
        </p:nvGraphicFramePr>
        <p:xfrm>
          <a:off x="304801" y="1871864"/>
          <a:ext cx="5791199" cy="4463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Google Shape;374;p17">
            <a:extLst>
              <a:ext uri="{FF2B5EF4-FFF2-40B4-BE49-F238E27FC236}">
                <a16:creationId xmlns:a16="http://schemas.microsoft.com/office/drawing/2014/main" id="{531F771E-DFEF-BAE1-CA07-421C6E0E16AF}"/>
              </a:ext>
            </a:extLst>
          </p:cNvPr>
          <p:cNvSpPr/>
          <p:nvPr/>
        </p:nvSpPr>
        <p:spPr>
          <a:xfrm>
            <a:off x="6869721" y="2783975"/>
            <a:ext cx="4488562" cy="2639397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800" b="1" i="0" u="none" strike="noStrike" cap="none" dirty="0">
                <a:solidFill>
                  <a:srgbClr val="030180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26</a:t>
            </a:r>
            <a:r>
              <a:rPr lang="it-IT" sz="1200" b="1" i="0" u="none" strike="noStrike" cap="none" dirty="0">
                <a:solidFill>
                  <a:srgbClr val="030180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 </a:t>
            </a:r>
            <a:r>
              <a:rPr lang="it-IT" sz="1200" b="0" i="0" u="none" strike="noStrike" cap="none" dirty="0">
                <a:solidFill>
                  <a:srgbClr val="030180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tra </a:t>
            </a:r>
            <a:r>
              <a:rPr lang="it-IT" sz="1200" b="1" i="0" u="none" strike="noStrike" cap="none" dirty="0">
                <a:solidFill>
                  <a:srgbClr val="030180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riconoscimenti</a:t>
            </a:r>
            <a:r>
              <a:rPr lang="it-IT" sz="1200" b="0" i="0" u="none" strike="noStrike" cap="none" dirty="0">
                <a:solidFill>
                  <a:srgbClr val="030180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 e </a:t>
            </a:r>
            <a:r>
              <a:rPr lang="it-IT" sz="1200" b="1" i="0" u="none" strike="noStrike" cap="none" dirty="0">
                <a:solidFill>
                  <a:srgbClr val="030180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adesioni</a:t>
            </a:r>
            <a:r>
              <a:rPr lang="it-IT" sz="1200" b="0" i="0" u="none" strike="noStrike" cap="none" dirty="0">
                <a:solidFill>
                  <a:srgbClr val="030180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 totali</a:t>
            </a:r>
          </a:p>
          <a:p>
            <a:pPr algn="ctr">
              <a:buSzPts val="2000"/>
            </a:pPr>
            <a:r>
              <a:rPr lang="it-IT" sz="1200" dirty="0">
                <a:solidFill>
                  <a:srgbClr val="030180"/>
                </a:solidFill>
                <a:latin typeface="Gill Sans MT" panose="020B0502020104020203" pitchFamily="34" charset="0"/>
                <a:cs typeface="Gill Sans"/>
                <a:sym typeface="Gill Sans"/>
              </a:rPr>
              <a:t>di cui </a:t>
            </a:r>
            <a:r>
              <a:rPr lang="it-IT" sz="2800" b="1" dirty="0">
                <a:solidFill>
                  <a:srgbClr val="030180"/>
                </a:solidFill>
                <a:latin typeface="Gill Sans MT" panose="020B0502020104020203" pitchFamily="34" charset="0"/>
                <a:cs typeface="Gill Sans"/>
                <a:sym typeface="Gill Sans"/>
              </a:rPr>
              <a:t>5 </a:t>
            </a:r>
            <a:r>
              <a:rPr lang="it-IT" sz="1200" dirty="0">
                <a:solidFill>
                  <a:srgbClr val="030180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bandiere blu </a:t>
            </a:r>
            <a:endParaRPr lang="it-IT" sz="1200" b="1" dirty="0">
              <a:solidFill>
                <a:srgbClr val="03018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it-IT" sz="1200" dirty="0">
              <a:solidFill>
                <a:srgbClr val="030180"/>
              </a:solidFill>
              <a:latin typeface="Gill Sans MT" panose="020B0502020104020203" pitchFamily="34" charset="0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1200" dirty="0">
                <a:solidFill>
                  <a:srgbClr val="030180"/>
                </a:solidFill>
                <a:latin typeface="Gill Sans MT" panose="020B0502020104020203" pitchFamily="34" charset="0"/>
                <a:cs typeface="Gill Sans"/>
                <a:sym typeface="Gill Sans"/>
              </a:rPr>
              <a:t>in</a:t>
            </a:r>
            <a:r>
              <a:rPr lang="it-IT" sz="2800" b="1" dirty="0">
                <a:solidFill>
                  <a:srgbClr val="030180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12</a:t>
            </a:r>
            <a:r>
              <a:rPr lang="it-IT" sz="1200" dirty="0">
                <a:solidFill>
                  <a:srgbClr val="030180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 comuni su 13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800" b="1" dirty="0">
                <a:solidFill>
                  <a:srgbClr val="030180"/>
                </a:solidFill>
                <a:latin typeface="Gill Sans MT" panose="020B0502020104020203" pitchFamily="34" charset="0"/>
                <a:cs typeface="Gill Sans"/>
                <a:sym typeface="Gill Sans"/>
              </a:rPr>
              <a:t>Barletta</a:t>
            </a:r>
            <a:r>
              <a:rPr lang="it-IT" sz="1200" b="0" i="0" u="none" strike="noStrike" cap="none" dirty="0">
                <a:solidFill>
                  <a:srgbClr val="030180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 il comune con più riconoscimenti e adesioni.</a:t>
            </a:r>
          </a:p>
        </p:txBody>
      </p:sp>
    </p:spTree>
    <p:extLst>
      <p:ext uri="{BB962C8B-B14F-4D97-AF65-F5344CB8AC3E}">
        <p14:creationId xmlns:p14="http://schemas.microsoft.com/office/powerpoint/2010/main" val="3640789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E1EDF49F-7FB6-D6D2-FF93-F2500A9E769D}"/>
              </a:ext>
            </a:extLst>
          </p:cNvPr>
          <p:cNvSpPr txBox="1"/>
          <p:nvPr/>
        </p:nvSpPr>
        <p:spPr>
          <a:xfrm>
            <a:off x="304800" y="1317616"/>
            <a:ext cx="11636030" cy="7633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2400"/>
              <a:buNone/>
              <a:defRPr sz="2400">
                <a:solidFill>
                  <a:srgbClr val="02007D"/>
                </a:solidFill>
                <a:highlight>
                  <a:srgbClr val="FED72F"/>
                </a:highlight>
                <a:latin typeface="Gill Sans MT" panose="020B0502020104020203" pitchFamily="34" charset="0"/>
                <a:ea typeface="Gill Sans"/>
                <a:cs typeface="Gill Sans"/>
              </a:defRPr>
            </a:lvl1pPr>
          </a:lstStyle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1" u="none" strike="noStrike" cap="none" dirty="0">
                <a:solidFill>
                  <a:srgbClr val="03017F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Marine di Puglia </a:t>
            </a:r>
            <a:r>
              <a:rPr lang="it-IT" sz="1600" b="0" i="0" u="none" strike="noStrike" cap="none" dirty="0">
                <a:solidFill>
                  <a:srgbClr val="03017F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presentano un </a:t>
            </a:r>
            <a:r>
              <a:rPr lang="it-IT" sz="1600" b="1" i="0" u="none" strike="noStrike" cap="none" dirty="0">
                <a:solidFill>
                  <a:srgbClr val="03017F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buon livello di sviluppo turistico </a:t>
            </a:r>
            <a:r>
              <a:rPr lang="it-IT" sz="1600" b="0" i="0" u="none" strike="noStrike" cap="none" dirty="0">
                <a:solidFill>
                  <a:srgbClr val="03017F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che comincia a proiettarsi verso la </a:t>
            </a:r>
            <a:r>
              <a:rPr lang="it-IT" sz="1600" b="1" i="0" u="none" strike="noStrike" cap="none" dirty="0">
                <a:solidFill>
                  <a:srgbClr val="03017F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distintività</a:t>
            </a:r>
            <a:r>
              <a:rPr lang="it-IT" sz="1600" b="0" i="0" u="none" strike="noStrike" cap="none" dirty="0">
                <a:solidFill>
                  <a:srgbClr val="03017F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 rispetto destinazioni analoghe: la partita è assicurata da </a:t>
            </a:r>
            <a:r>
              <a:rPr lang="it-IT" sz="1600" i="1" dirty="0">
                <a:solidFill>
                  <a:srgbClr val="03017F"/>
                </a:solidFill>
                <a:sym typeface="Gill Sans"/>
              </a:rPr>
              <a:t>T</a:t>
            </a:r>
            <a:r>
              <a:rPr lang="it-IT" sz="1600" b="0" i="1" u="none" strike="noStrike" cap="none" dirty="0">
                <a:solidFill>
                  <a:srgbClr val="03017F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uristi</a:t>
            </a:r>
            <a:r>
              <a:rPr lang="it-IT" sz="1600" b="0" i="0" u="none" strike="noStrike" cap="none" dirty="0">
                <a:solidFill>
                  <a:srgbClr val="03017F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, il migliore in campo, ma deve essere aiutato dagli altri suoi compagni</a:t>
            </a:r>
            <a:endParaRPr lang="it-IT" sz="1600" dirty="0">
              <a:solidFill>
                <a:srgbClr val="262854"/>
              </a:solidFill>
              <a:effectLst/>
              <a:highlight>
                <a:srgbClr val="FFDA34"/>
              </a:highlight>
              <a:latin typeface="Gill Sans MT" panose="020B0502020104020203" pitchFamily="34" charset="0"/>
              <a:ea typeface="Source Sans Pro" panose="020B0503030403020204" pitchFamily="34" charset="0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11688660" y="6335485"/>
            <a:ext cx="304800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564" name="Google Shape;564;p26"/>
          <p:cNvSpPr txBox="1">
            <a:spLocks noGrp="1"/>
          </p:cNvSpPr>
          <p:nvPr>
            <p:ph type="sldNum" idx="12"/>
          </p:nvPr>
        </p:nvSpPr>
        <p:spPr>
          <a:xfrm>
            <a:off x="11583393" y="6328535"/>
            <a:ext cx="515334" cy="31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t-IT"/>
              <a:t>11</a:t>
            </a:fld>
            <a:endParaRPr/>
          </a:p>
        </p:txBody>
      </p:sp>
      <p:sp>
        <p:nvSpPr>
          <p:cNvPr id="2" name="Google Shape;129;p5">
            <a:extLst>
              <a:ext uri="{FF2B5EF4-FFF2-40B4-BE49-F238E27FC236}">
                <a16:creationId xmlns:a16="http://schemas.microsoft.com/office/drawing/2014/main" id="{AABEC948-514A-70DB-5CF4-B96921BDE6E8}"/>
              </a:ext>
            </a:extLst>
          </p:cNvPr>
          <p:cNvSpPr/>
          <p:nvPr/>
        </p:nvSpPr>
        <p:spPr>
          <a:xfrm>
            <a:off x="2642532" y="217716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it-IT" sz="1200" dirty="0">
                <a:solidFill>
                  <a:schemeClr val="lt1"/>
                </a:solidFill>
                <a:latin typeface="Gill Sans MT" panose="020B0502020104020203" pitchFamily="34" charset="0"/>
                <a:sym typeface="Gill Sans"/>
              </a:rPr>
              <a:t>LA DESTINAZIONE</a:t>
            </a:r>
            <a:endParaRPr sz="1200" dirty="0">
              <a:solidFill>
                <a:schemeClr val="lt1"/>
              </a:solidFill>
              <a:latin typeface="Gill Sans MT" panose="020B0502020104020203" pitchFamily="34" charset="0"/>
              <a:sym typeface="Gill Sans"/>
            </a:endParaRPr>
          </a:p>
        </p:txBody>
      </p:sp>
      <p:sp>
        <p:nvSpPr>
          <p:cNvPr id="3" name="Google Shape;130;p5">
            <a:extLst>
              <a:ext uri="{FF2B5EF4-FFF2-40B4-BE49-F238E27FC236}">
                <a16:creationId xmlns:a16="http://schemas.microsoft.com/office/drawing/2014/main" id="{D358BCA2-5B3A-1C06-A281-9BE0BF70D9BF}"/>
              </a:ext>
            </a:extLst>
          </p:cNvPr>
          <p:cNvSpPr/>
          <p:nvPr/>
        </p:nvSpPr>
        <p:spPr>
          <a:xfrm>
            <a:off x="4980264" y="217716"/>
            <a:ext cx="2337732" cy="304800"/>
          </a:xfrm>
          <a:prstGeom prst="rect">
            <a:avLst/>
          </a:prstGeom>
          <a:solidFill>
            <a:srgbClr val="01AF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it-IT" sz="1200" b="1" dirty="0">
                <a:solidFill>
                  <a:schemeClr val="lt1"/>
                </a:solidFill>
                <a:latin typeface="Gill Sans MT" panose="020B0502020104020203" pitchFamily="34" charset="0"/>
                <a:sym typeface="Gill Sans"/>
              </a:rPr>
              <a:t>ASSESSMENT</a:t>
            </a:r>
            <a:endParaRPr sz="1200" b="1" dirty="0">
              <a:solidFill>
                <a:schemeClr val="lt1"/>
              </a:solidFill>
              <a:latin typeface="Gill Sans MT" panose="020B0502020104020203" pitchFamily="34" charset="0"/>
              <a:sym typeface="Gill Sans"/>
            </a:endParaRPr>
          </a:p>
        </p:txBody>
      </p:sp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F0B39978-B3F7-7729-67C9-922A88C84BC6}"/>
              </a:ext>
            </a:extLst>
          </p:cNvPr>
          <p:cNvSpPr/>
          <p:nvPr/>
        </p:nvSpPr>
        <p:spPr>
          <a:xfrm>
            <a:off x="-8732527" y="1033190"/>
            <a:ext cx="1112137" cy="230198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lt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SENTIMENT</a:t>
            </a: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5" name="Google Shape;133;p5">
            <a:extLst>
              <a:ext uri="{FF2B5EF4-FFF2-40B4-BE49-F238E27FC236}">
                <a16:creationId xmlns:a16="http://schemas.microsoft.com/office/drawing/2014/main" id="{187AB176-675B-3082-D682-343774056B9B}"/>
              </a:ext>
            </a:extLst>
          </p:cNvPr>
          <p:cNvSpPr/>
          <p:nvPr/>
        </p:nvSpPr>
        <p:spPr>
          <a:xfrm>
            <a:off x="304800" y="217715"/>
            <a:ext cx="2370116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it-IT" sz="1200" dirty="0">
                <a:solidFill>
                  <a:schemeClr val="lt1"/>
                </a:solidFill>
                <a:latin typeface="Gill Sans MT" panose="020B0502020104020203" pitchFamily="34" charset="0"/>
                <a:sym typeface="Gill Sans"/>
              </a:rPr>
              <a:t>INTRODUZIONE</a:t>
            </a:r>
            <a:endParaRPr sz="1200" dirty="0">
              <a:solidFill>
                <a:schemeClr val="lt1"/>
              </a:solidFill>
              <a:latin typeface="Gill Sans MT" panose="020B0502020104020203" pitchFamily="34" charset="0"/>
              <a:sym typeface="Gill Sans"/>
            </a:endParaRPr>
          </a:p>
        </p:txBody>
      </p:sp>
      <p:sp>
        <p:nvSpPr>
          <p:cNvPr id="6" name="Google Shape;134;p5">
            <a:extLst>
              <a:ext uri="{FF2B5EF4-FFF2-40B4-BE49-F238E27FC236}">
                <a16:creationId xmlns:a16="http://schemas.microsoft.com/office/drawing/2014/main" id="{4671BF7A-234A-8680-FF33-9A13CDFD398C}"/>
              </a:ext>
            </a:extLst>
          </p:cNvPr>
          <p:cNvSpPr/>
          <p:nvPr/>
        </p:nvSpPr>
        <p:spPr>
          <a:xfrm>
            <a:off x="9655728" y="217715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lt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BRANDING</a:t>
            </a: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7" name="Google Shape;119;p42">
            <a:extLst>
              <a:ext uri="{FF2B5EF4-FFF2-40B4-BE49-F238E27FC236}">
                <a16:creationId xmlns:a16="http://schemas.microsoft.com/office/drawing/2014/main" id="{E529C41A-C82F-8A1C-BC35-B6C63E0D0984}"/>
              </a:ext>
            </a:extLst>
          </p:cNvPr>
          <p:cNvSpPr txBox="1"/>
          <p:nvPr/>
        </p:nvSpPr>
        <p:spPr>
          <a:xfrm>
            <a:off x="304800" y="771963"/>
            <a:ext cx="10018295" cy="3380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dirty="0">
                <a:solidFill>
                  <a:srgbClr val="00B0F0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Il livello di sviluppo turistico di </a:t>
            </a:r>
            <a:r>
              <a:rPr lang="it-IT" sz="2400" b="1" i="1" dirty="0">
                <a:solidFill>
                  <a:srgbClr val="00B0F0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Marine di Puglia</a:t>
            </a:r>
            <a:endParaRPr sz="1400" b="1" i="1" u="none" strike="noStrike" cap="none" dirty="0">
              <a:solidFill>
                <a:srgbClr val="00B0F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12" name="Google Shape;131;p5">
            <a:extLst>
              <a:ext uri="{FF2B5EF4-FFF2-40B4-BE49-F238E27FC236}">
                <a16:creationId xmlns:a16="http://schemas.microsoft.com/office/drawing/2014/main" id="{FD0435E3-7BAB-B843-8F72-B8163D59AAED}"/>
              </a:ext>
            </a:extLst>
          </p:cNvPr>
          <p:cNvSpPr/>
          <p:nvPr/>
        </p:nvSpPr>
        <p:spPr>
          <a:xfrm>
            <a:off x="7317996" y="217716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lt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SENTIMENT</a:t>
            </a: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graphicFrame>
        <p:nvGraphicFramePr>
          <p:cNvPr id="14" name="Google Shape;591;p26">
            <a:extLst>
              <a:ext uri="{FF2B5EF4-FFF2-40B4-BE49-F238E27FC236}">
                <a16:creationId xmlns:a16="http://schemas.microsoft.com/office/drawing/2014/main" id="{4AADD946-CB32-FF3E-36BE-FEBE18241B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4599694"/>
              </p:ext>
            </p:extLst>
          </p:nvPr>
        </p:nvGraphicFramePr>
        <p:xfrm>
          <a:off x="7693152" y="2288498"/>
          <a:ext cx="4498848" cy="3797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5" name="Gruppo 14">
            <a:extLst>
              <a:ext uri="{FF2B5EF4-FFF2-40B4-BE49-F238E27FC236}">
                <a16:creationId xmlns:a16="http://schemas.microsoft.com/office/drawing/2014/main" id="{DFE5D789-2C98-3AFD-3614-82FA76FAFC7C}"/>
              </a:ext>
            </a:extLst>
          </p:cNvPr>
          <p:cNvGrpSpPr/>
          <p:nvPr/>
        </p:nvGrpSpPr>
        <p:grpSpPr>
          <a:xfrm>
            <a:off x="4311270" y="2695521"/>
            <a:ext cx="4268285" cy="2983491"/>
            <a:chOff x="3811398" y="1536926"/>
            <a:chExt cx="4268285" cy="2983491"/>
          </a:xfrm>
        </p:grpSpPr>
        <p:sp>
          <p:nvSpPr>
            <p:cNvPr id="16" name="Google Shape;592;p26">
              <a:extLst>
                <a:ext uri="{FF2B5EF4-FFF2-40B4-BE49-F238E27FC236}">
                  <a16:creationId xmlns:a16="http://schemas.microsoft.com/office/drawing/2014/main" id="{BDC35FD9-BC18-0AFD-EEA0-190606C3D3CE}"/>
                </a:ext>
              </a:extLst>
            </p:cNvPr>
            <p:cNvSpPr txBox="1"/>
            <p:nvPr/>
          </p:nvSpPr>
          <p:spPr>
            <a:xfrm>
              <a:off x="5101349" y="1536926"/>
              <a:ext cx="1471722" cy="2301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4600" rIns="0" bIns="0" anchor="t" anchorCtr="0">
              <a:spAutoFit/>
            </a:bodyPr>
            <a:lstStyle/>
            <a:p>
              <a:pPr marL="1270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0" i="0" u="none" strike="noStrike" cap="none" dirty="0">
                  <a:solidFill>
                    <a:srgbClr val="3A3838"/>
                  </a:solidFill>
                  <a:latin typeface="Gill Sans MT" panose="020B0502020104020203" pitchFamily="34" charset="0"/>
                  <a:ea typeface="Gill Sans"/>
                  <a:cs typeface="Gill Sans"/>
                  <a:sym typeface="Gill Sans"/>
                </a:rPr>
                <a:t>prodotti turistici</a:t>
              </a:r>
              <a:endParaRPr sz="1400" b="0" i="0" u="none" strike="noStrike" cap="none" dirty="0">
                <a:solidFill>
                  <a:srgbClr val="3A3838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" name="Google Shape;593;p26">
              <a:extLst>
                <a:ext uri="{FF2B5EF4-FFF2-40B4-BE49-F238E27FC236}">
                  <a16:creationId xmlns:a16="http://schemas.microsoft.com/office/drawing/2014/main" id="{C9AC5640-BDE5-F3E8-F475-545CDE897697}"/>
                </a:ext>
              </a:extLst>
            </p:cNvPr>
            <p:cNvSpPr txBox="1"/>
            <p:nvPr/>
          </p:nvSpPr>
          <p:spPr>
            <a:xfrm>
              <a:off x="7063979" y="2250264"/>
              <a:ext cx="621140" cy="2301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46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0" i="0" u="none" strike="noStrike" cap="none" dirty="0">
                  <a:solidFill>
                    <a:srgbClr val="3A3838"/>
                  </a:solidFill>
                  <a:latin typeface="Gill Sans MT" panose="020B0502020104020203" pitchFamily="34" charset="0"/>
                  <a:ea typeface="Gill Sans"/>
                  <a:cs typeface="Gill Sans"/>
                  <a:sym typeface="Gill Sans"/>
                </a:rPr>
                <a:t>turisti</a:t>
              </a:r>
              <a:endParaRPr sz="1400" b="0" i="0" u="none" strike="noStrike" cap="none" dirty="0">
                <a:solidFill>
                  <a:srgbClr val="3A3838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" name="Google Shape;594;p26">
              <a:extLst>
                <a:ext uri="{FF2B5EF4-FFF2-40B4-BE49-F238E27FC236}">
                  <a16:creationId xmlns:a16="http://schemas.microsoft.com/office/drawing/2014/main" id="{90587998-DE00-3ADC-132F-C039E7CC2F67}"/>
                </a:ext>
              </a:extLst>
            </p:cNvPr>
            <p:cNvSpPr txBox="1"/>
            <p:nvPr/>
          </p:nvSpPr>
          <p:spPr>
            <a:xfrm>
              <a:off x="6967526" y="3635556"/>
              <a:ext cx="1112157" cy="230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46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0" i="0" u="none" strike="noStrike" cap="none" dirty="0">
                  <a:solidFill>
                    <a:srgbClr val="3A3838"/>
                  </a:solidFill>
                  <a:latin typeface="Gill Sans MT" panose="020B0502020104020203" pitchFamily="34" charset="0"/>
                  <a:ea typeface="Gill Sans"/>
                  <a:cs typeface="Gill Sans"/>
                  <a:sym typeface="Gill Sans"/>
                </a:rPr>
                <a:t>infrastrutture </a:t>
              </a:r>
              <a:endParaRPr sz="1400" b="0" i="0" u="none" strike="noStrike" cap="none" dirty="0">
                <a:solidFill>
                  <a:srgbClr val="3A3838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" name="Google Shape;595;p26">
              <a:extLst>
                <a:ext uri="{FF2B5EF4-FFF2-40B4-BE49-F238E27FC236}">
                  <a16:creationId xmlns:a16="http://schemas.microsoft.com/office/drawing/2014/main" id="{85557582-1714-1159-5268-8258EE185E18}"/>
                </a:ext>
              </a:extLst>
            </p:cNvPr>
            <p:cNvSpPr txBox="1"/>
            <p:nvPr/>
          </p:nvSpPr>
          <p:spPr>
            <a:xfrm>
              <a:off x="5490723" y="4290231"/>
              <a:ext cx="724114" cy="2301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4600" rIns="0" bIns="0" anchor="t" anchorCtr="0">
              <a:spAutoFit/>
            </a:bodyPr>
            <a:lstStyle/>
            <a:p>
              <a:pPr marL="1270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0" i="0" u="none" strike="noStrike" cap="none" dirty="0">
                  <a:solidFill>
                    <a:srgbClr val="3A3838"/>
                  </a:solidFill>
                  <a:latin typeface="Gill Sans MT" panose="020B0502020104020203" pitchFamily="34" charset="0"/>
                  <a:ea typeface="Gill Sans"/>
                  <a:cs typeface="Gill Sans"/>
                  <a:sym typeface="Gill Sans"/>
                </a:rPr>
                <a:t>imprese</a:t>
              </a:r>
              <a:endParaRPr sz="1400" b="0" i="0" u="none" strike="noStrike" cap="none" dirty="0">
                <a:solidFill>
                  <a:srgbClr val="3A3838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0" name="Google Shape;596;p26">
              <a:extLst>
                <a:ext uri="{FF2B5EF4-FFF2-40B4-BE49-F238E27FC236}">
                  <a16:creationId xmlns:a16="http://schemas.microsoft.com/office/drawing/2014/main" id="{E21450BF-5841-C393-9690-B19113ACD46A}"/>
                </a:ext>
              </a:extLst>
            </p:cNvPr>
            <p:cNvSpPr txBox="1"/>
            <p:nvPr/>
          </p:nvSpPr>
          <p:spPr>
            <a:xfrm>
              <a:off x="3950036" y="3603738"/>
              <a:ext cx="824429" cy="4456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4600" rIns="0" bIns="0" anchor="t" anchorCtr="0">
              <a:spAutoFit/>
            </a:bodyPr>
            <a:lstStyle/>
            <a:p>
              <a:pPr marL="1270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0" i="0" u="none" strike="noStrike" cap="none" dirty="0">
                  <a:solidFill>
                    <a:srgbClr val="3A3838"/>
                  </a:solidFill>
                  <a:latin typeface="Gill Sans MT" panose="020B0502020104020203" pitchFamily="34" charset="0"/>
                  <a:ea typeface="Gill Sans"/>
                  <a:cs typeface="Gill Sans"/>
                  <a:sym typeface="Gill Sans"/>
                </a:rPr>
                <a:t>comunità locale</a:t>
              </a:r>
              <a:endParaRPr sz="1400" b="0" i="0" u="none" strike="noStrike" cap="none" dirty="0">
                <a:solidFill>
                  <a:srgbClr val="3A3838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endParaRPr>
            </a:p>
          </p:txBody>
        </p:sp>
        <p:grpSp>
          <p:nvGrpSpPr>
            <p:cNvPr id="21" name="Google Shape;597;p26">
              <a:extLst>
                <a:ext uri="{FF2B5EF4-FFF2-40B4-BE49-F238E27FC236}">
                  <a16:creationId xmlns:a16="http://schemas.microsoft.com/office/drawing/2014/main" id="{B13D5205-6D08-3604-4BDA-22CFB2819C85}"/>
                </a:ext>
              </a:extLst>
            </p:cNvPr>
            <p:cNvGrpSpPr/>
            <p:nvPr/>
          </p:nvGrpSpPr>
          <p:grpSpPr>
            <a:xfrm>
              <a:off x="4648483" y="1772041"/>
              <a:ext cx="2448402" cy="2448402"/>
              <a:chOff x="6891776" y="2707265"/>
              <a:chExt cx="3847323" cy="3847323"/>
            </a:xfrm>
          </p:grpSpPr>
          <p:sp>
            <p:nvSpPr>
              <p:cNvPr id="30" name="Google Shape;598;p26">
                <a:extLst>
                  <a:ext uri="{FF2B5EF4-FFF2-40B4-BE49-F238E27FC236}">
                    <a16:creationId xmlns:a16="http://schemas.microsoft.com/office/drawing/2014/main" id="{8102B1AB-D083-0DDB-9E21-955883419ED9}"/>
                  </a:ext>
                </a:extLst>
              </p:cNvPr>
              <p:cNvSpPr/>
              <p:nvPr/>
            </p:nvSpPr>
            <p:spPr>
              <a:xfrm>
                <a:off x="6891776" y="2707265"/>
                <a:ext cx="3847323" cy="3847323"/>
              </a:xfrm>
              <a:prstGeom prst="ellipse">
                <a:avLst/>
              </a:prstGeom>
              <a:noFill/>
              <a:ln w="25400" cap="flat" cmpd="sng">
                <a:solidFill>
                  <a:srgbClr val="AEAB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599;p26">
                <a:extLst>
                  <a:ext uri="{FF2B5EF4-FFF2-40B4-BE49-F238E27FC236}">
                    <a16:creationId xmlns:a16="http://schemas.microsoft.com/office/drawing/2014/main" id="{8C31886B-A675-A7A4-7C47-90490306A65E}"/>
                  </a:ext>
                </a:extLst>
              </p:cNvPr>
              <p:cNvSpPr/>
              <p:nvPr/>
            </p:nvSpPr>
            <p:spPr>
              <a:xfrm>
                <a:off x="7391829" y="3190720"/>
                <a:ext cx="2872123" cy="2872123"/>
              </a:xfrm>
              <a:prstGeom prst="ellipse">
                <a:avLst/>
              </a:prstGeom>
              <a:noFill/>
              <a:ln w="9525" cap="flat" cmpd="sng">
                <a:solidFill>
                  <a:srgbClr val="AEAB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600;p26">
                <a:extLst>
                  <a:ext uri="{FF2B5EF4-FFF2-40B4-BE49-F238E27FC236}">
                    <a16:creationId xmlns:a16="http://schemas.microsoft.com/office/drawing/2014/main" id="{15A7ABE0-92D3-6D24-2881-067B43056D10}"/>
                  </a:ext>
                </a:extLst>
              </p:cNvPr>
              <p:cNvSpPr/>
              <p:nvPr/>
            </p:nvSpPr>
            <p:spPr>
              <a:xfrm>
                <a:off x="7835645" y="3663041"/>
                <a:ext cx="1927480" cy="1927480"/>
              </a:xfrm>
              <a:prstGeom prst="ellipse">
                <a:avLst/>
              </a:prstGeom>
              <a:noFill/>
              <a:ln w="9525" cap="flat" cmpd="sng">
                <a:solidFill>
                  <a:srgbClr val="AEAB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601;p26">
                <a:extLst>
                  <a:ext uri="{FF2B5EF4-FFF2-40B4-BE49-F238E27FC236}">
                    <a16:creationId xmlns:a16="http://schemas.microsoft.com/office/drawing/2014/main" id="{7F257200-7300-1B41-CB5E-2E4CD1B3E3AA}"/>
                  </a:ext>
                </a:extLst>
              </p:cNvPr>
              <p:cNvSpPr/>
              <p:nvPr/>
            </p:nvSpPr>
            <p:spPr>
              <a:xfrm>
                <a:off x="8334109" y="4146719"/>
                <a:ext cx="975754" cy="975754"/>
              </a:xfrm>
              <a:prstGeom prst="ellipse">
                <a:avLst/>
              </a:prstGeom>
              <a:noFill/>
              <a:ln w="9525" cap="flat" cmpd="sng">
                <a:solidFill>
                  <a:srgbClr val="AEAB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4" name="Google Shape;602;p26">
                <a:extLst>
                  <a:ext uri="{FF2B5EF4-FFF2-40B4-BE49-F238E27FC236}">
                    <a16:creationId xmlns:a16="http://schemas.microsoft.com/office/drawing/2014/main" id="{9993B9BB-A4FD-9154-6C6C-E4A477497F88}"/>
                  </a:ext>
                </a:extLst>
              </p:cNvPr>
              <p:cNvCxnSpPr>
                <a:stCxn id="30" idx="0"/>
                <a:endCxn id="30" idx="4"/>
              </p:cNvCxnSpPr>
              <p:nvPr/>
            </p:nvCxnSpPr>
            <p:spPr>
              <a:xfrm>
                <a:off x="8815438" y="2707265"/>
                <a:ext cx="0" cy="3847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EABAB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" name="Google Shape;603;p26">
                <a:extLst>
                  <a:ext uri="{FF2B5EF4-FFF2-40B4-BE49-F238E27FC236}">
                    <a16:creationId xmlns:a16="http://schemas.microsoft.com/office/drawing/2014/main" id="{3833B357-A309-ABF4-D736-3BA14F4343F4}"/>
                  </a:ext>
                </a:extLst>
              </p:cNvPr>
              <p:cNvCxnSpPr/>
              <p:nvPr/>
            </p:nvCxnSpPr>
            <p:spPr>
              <a:xfrm>
                <a:off x="7176212" y="3636709"/>
                <a:ext cx="3295564" cy="1976619"/>
              </a:xfrm>
              <a:prstGeom prst="straightConnector1">
                <a:avLst/>
              </a:prstGeom>
              <a:noFill/>
              <a:ln w="9525" cap="flat" cmpd="sng">
                <a:solidFill>
                  <a:srgbClr val="AEABAB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" name="Google Shape;604;p26">
                <a:extLst>
                  <a:ext uri="{FF2B5EF4-FFF2-40B4-BE49-F238E27FC236}">
                    <a16:creationId xmlns:a16="http://schemas.microsoft.com/office/drawing/2014/main" id="{1F2E04B7-6F10-0F43-4118-4425C406EFA9}"/>
                  </a:ext>
                </a:extLst>
              </p:cNvPr>
              <p:cNvCxnSpPr/>
              <p:nvPr/>
            </p:nvCxnSpPr>
            <p:spPr>
              <a:xfrm rot="10800000" flipH="1">
                <a:off x="7131389" y="3685039"/>
                <a:ext cx="3340387" cy="1900483"/>
              </a:xfrm>
              <a:prstGeom prst="straightConnector1">
                <a:avLst/>
              </a:prstGeom>
              <a:noFill/>
              <a:ln w="9525" cap="flat" cmpd="sng">
                <a:solidFill>
                  <a:srgbClr val="AEABAB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2" name="Google Shape;605;p26">
              <a:extLst>
                <a:ext uri="{FF2B5EF4-FFF2-40B4-BE49-F238E27FC236}">
                  <a16:creationId xmlns:a16="http://schemas.microsoft.com/office/drawing/2014/main" id="{1F0D1B64-8BD6-7011-7056-D2A841D8814A}"/>
                </a:ext>
              </a:extLst>
            </p:cNvPr>
            <p:cNvSpPr txBox="1"/>
            <p:nvPr/>
          </p:nvSpPr>
          <p:spPr>
            <a:xfrm>
              <a:off x="3811398" y="2223614"/>
              <a:ext cx="951431" cy="230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4600" rIns="0" bIns="0" anchor="t" anchorCtr="0">
              <a:spAutoFit/>
            </a:bodyPr>
            <a:lstStyle/>
            <a:p>
              <a:pPr marL="1270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0" i="0" u="none" strike="noStrike" cap="none" dirty="0">
                  <a:solidFill>
                    <a:srgbClr val="3A3838"/>
                  </a:solidFill>
                  <a:latin typeface="Gill Sans MT" panose="020B0502020104020203" pitchFamily="34" charset="0"/>
                  <a:ea typeface="Gill Sans"/>
                  <a:cs typeface="Gill Sans"/>
                  <a:sym typeface="Gill Sans"/>
                </a:rPr>
                <a:t>governance</a:t>
              </a:r>
              <a:endParaRPr sz="1400" b="0" i="0" u="none" strike="noStrike" cap="none" dirty="0">
                <a:solidFill>
                  <a:srgbClr val="3A3838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" name="Google Shape;606;p26">
              <a:extLst>
                <a:ext uri="{FF2B5EF4-FFF2-40B4-BE49-F238E27FC236}">
                  <a16:creationId xmlns:a16="http://schemas.microsoft.com/office/drawing/2014/main" id="{159D2662-F468-1311-41D0-C12733E405EE}"/>
                </a:ext>
              </a:extLst>
            </p:cNvPr>
            <p:cNvSpPr/>
            <p:nvPr/>
          </p:nvSpPr>
          <p:spPr>
            <a:xfrm>
              <a:off x="5080521" y="2203008"/>
              <a:ext cx="1758406" cy="1666031"/>
            </a:xfrm>
            <a:custGeom>
              <a:avLst/>
              <a:gdLst/>
              <a:ahLst/>
              <a:cxnLst/>
              <a:rect l="l" t="t" r="r" b="b"/>
              <a:pathLst>
                <a:path w="3294013" h="3120966" extrusionOk="0">
                  <a:moveTo>
                    <a:pt x="1525986" y="3031"/>
                  </a:moveTo>
                  <a:cubicBezTo>
                    <a:pt x="2046309" y="-24838"/>
                    <a:pt x="3036574" y="139215"/>
                    <a:pt x="3239459" y="506304"/>
                  </a:cubicBezTo>
                  <a:cubicBezTo>
                    <a:pt x="3442344" y="873393"/>
                    <a:pt x="3035084" y="1769790"/>
                    <a:pt x="2743295" y="2205563"/>
                  </a:cubicBezTo>
                  <a:cubicBezTo>
                    <a:pt x="2451506" y="2641336"/>
                    <a:pt x="1910594" y="3124897"/>
                    <a:pt x="1488723" y="3120942"/>
                  </a:cubicBezTo>
                  <a:cubicBezTo>
                    <a:pt x="1066852" y="3116987"/>
                    <a:pt x="406195" y="2669878"/>
                    <a:pt x="212067" y="2181835"/>
                  </a:cubicBezTo>
                  <a:cubicBezTo>
                    <a:pt x="17939" y="1693792"/>
                    <a:pt x="-101465" y="1036654"/>
                    <a:pt x="117521" y="673520"/>
                  </a:cubicBezTo>
                  <a:cubicBezTo>
                    <a:pt x="336507" y="310386"/>
                    <a:pt x="1005663" y="30900"/>
                    <a:pt x="1525986" y="3031"/>
                  </a:cubicBezTo>
                  <a:close/>
                </a:path>
              </a:pathLst>
            </a:custGeom>
            <a:solidFill>
              <a:srgbClr val="5DD5FF">
                <a:alpha val="40784"/>
              </a:srgbClr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607;p26">
              <a:extLst>
                <a:ext uri="{FF2B5EF4-FFF2-40B4-BE49-F238E27FC236}">
                  <a16:creationId xmlns:a16="http://schemas.microsoft.com/office/drawing/2014/main" id="{055B9DDE-1FAA-C774-4CE7-48D62831ACA8}"/>
                </a:ext>
              </a:extLst>
            </p:cNvPr>
            <p:cNvSpPr/>
            <p:nvPr/>
          </p:nvSpPr>
          <p:spPr>
            <a:xfrm>
              <a:off x="5837382" y="2171328"/>
              <a:ext cx="70604" cy="70604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608;p26">
              <a:extLst>
                <a:ext uri="{FF2B5EF4-FFF2-40B4-BE49-F238E27FC236}">
                  <a16:creationId xmlns:a16="http://schemas.microsoft.com/office/drawing/2014/main" id="{CEF5E490-BE35-D5CC-0E62-CA03AF59FA98}"/>
                </a:ext>
              </a:extLst>
            </p:cNvPr>
            <p:cNvSpPr/>
            <p:nvPr/>
          </p:nvSpPr>
          <p:spPr>
            <a:xfrm>
              <a:off x="6776854" y="2428108"/>
              <a:ext cx="70604" cy="70604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609;p26">
              <a:extLst>
                <a:ext uri="{FF2B5EF4-FFF2-40B4-BE49-F238E27FC236}">
                  <a16:creationId xmlns:a16="http://schemas.microsoft.com/office/drawing/2014/main" id="{335DDADA-CA7C-00FE-52B6-1B0F6F89C270}"/>
                </a:ext>
              </a:extLst>
            </p:cNvPr>
            <p:cNvSpPr/>
            <p:nvPr/>
          </p:nvSpPr>
          <p:spPr>
            <a:xfrm>
              <a:off x="6495511" y="3348212"/>
              <a:ext cx="70604" cy="70604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610;p26">
              <a:extLst>
                <a:ext uri="{FF2B5EF4-FFF2-40B4-BE49-F238E27FC236}">
                  <a16:creationId xmlns:a16="http://schemas.microsoft.com/office/drawing/2014/main" id="{D926A8E5-85C0-79F5-B3CE-1A801EC98743}"/>
                </a:ext>
              </a:extLst>
            </p:cNvPr>
            <p:cNvSpPr/>
            <p:nvPr/>
          </p:nvSpPr>
          <p:spPr>
            <a:xfrm>
              <a:off x="5841549" y="3820717"/>
              <a:ext cx="70604" cy="70604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611;p26">
              <a:extLst>
                <a:ext uri="{FF2B5EF4-FFF2-40B4-BE49-F238E27FC236}">
                  <a16:creationId xmlns:a16="http://schemas.microsoft.com/office/drawing/2014/main" id="{7DF375EE-CFCC-93A0-571B-C7896BBBD810}"/>
                </a:ext>
              </a:extLst>
            </p:cNvPr>
            <p:cNvSpPr/>
            <p:nvPr/>
          </p:nvSpPr>
          <p:spPr>
            <a:xfrm>
              <a:off x="5176812" y="3333079"/>
              <a:ext cx="70604" cy="70604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612;p26">
              <a:extLst>
                <a:ext uri="{FF2B5EF4-FFF2-40B4-BE49-F238E27FC236}">
                  <a16:creationId xmlns:a16="http://schemas.microsoft.com/office/drawing/2014/main" id="{9600E5B3-4B32-DF5A-3507-E4EBD4967DC8}"/>
                </a:ext>
              </a:extLst>
            </p:cNvPr>
            <p:cNvSpPr/>
            <p:nvPr/>
          </p:nvSpPr>
          <p:spPr>
            <a:xfrm>
              <a:off x="5121645" y="2504174"/>
              <a:ext cx="70604" cy="70604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7" name="Google Shape;590;p26">
            <a:extLst>
              <a:ext uri="{FF2B5EF4-FFF2-40B4-BE49-F238E27FC236}">
                <a16:creationId xmlns:a16="http://schemas.microsoft.com/office/drawing/2014/main" id="{387712C2-5EC8-636D-45F1-86240DA4FD9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4373" y="2983033"/>
            <a:ext cx="2602175" cy="2588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658;p28">
            <a:extLst>
              <a:ext uri="{FF2B5EF4-FFF2-40B4-BE49-F238E27FC236}">
                <a16:creationId xmlns:a16="http://schemas.microsoft.com/office/drawing/2014/main" id="{61D2DE75-690A-5D83-227A-62B250A71CAB}"/>
              </a:ext>
            </a:extLst>
          </p:cNvPr>
          <p:cNvSpPr txBox="1"/>
          <p:nvPr/>
        </p:nvSpPr>
        <p:spPr>
          <a:xfrm>
            <a:off x="4633201" y="4027464"/>
            <a:ext cx="1505254" cy="4616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 dirty="0">
                <a:solidFill>
                  <a:srgbClr val="000000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Bari, Taranto, Brindisi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657;p28">
            <a:extLst>
              <a:ext uri="{FF2B5EF4-FFF2-40B4-BE49-F238E27FC236}">
                <a16:creationId xmlns:a16="http://schemas.microsoft.com/office/drawing/2014/main" id="{D2ABA0AA-60F0-80C5-EEB1-41445F333ACA}"/>
              </a:ext>
            </a:extLst>
          </p:cNvPr>
          <p:cNvSpPr txBox="1"/>
          <p:nvPr/>
        </p:nvSpPr>
        <p:spPr>
          <a:xfrm>
            <a:off x="4881831" y="3291610"/>
            <a:ext cx="1878275" cy="4616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 dirty="0">
                <a:solidFill>
                  <a:srgbClr val="000000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Isole Tremiti, Otranto, Castrignano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8"/>
          <p:cNvSpPr/>
          <p:nvPr/>
        </p:nvSpPr>
        <p:spPr>
          <a:xfrm>
            <a:off x="11688660" y="6335485"/>
            <a:ext cx="304800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624" name="Google Shape;624;p28"/>
          <p:cNvSpPr txBox="1">
            <a:spLocks noGrp="1"/>
          </p:cNvSpPr>
          <p:nvPr>
            <p:ph type="sldNum" idx="12"/>
          </p:nvPr>
        </p:nvSpPr>
        <p:spPr>
          <a:xfrm>
            <a:off x="11583393" y="6328535"/>
            <a:ext cx="515334" cy="31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t-IT"/>
              <a:t>12</a:t>
            </a:fld>
            <a:endParaRPr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4FF3B3C-CF45-358C-CC26-23640A0DC811}"/>
              </a:ext>
            </a:extLst>
          </p:cNvPr>
          <p:cNvSpPr txBox="1"/>
          <p:nvPr/>
        </p:nvSpPr>
        <p:spPr>
          <a:xfrm>
            <a:off x="304800" y="1317616"/>
            <a:ext cx="11636030" cy="502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2400"/>
              <a:buNone/>
              <a:defRPr sz="2400">
                <a:solidFill>
                  <a:srgbClr val="02007D"/>
                </a:solidFill>
                <a:highlight>
                  <a:srgbClr val="FED72F"/>
                </a:highlight>
                <a:latin typeface="Gill Sans MT" panose="020B0502020104020203" pitchFamily="34" charset="0"/>
                <a:ea typeface="Gill Sans"/>
                <a:cs typeface="Gill Sans"/>
              </a:defRPr>
            </a:lvl1pPr>
          </a:lstStyle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rgbClr val="030180"/>
                </a:solidFill>
                <a:latin typeface="Gill Sans"/>
                <a:ea typeface="Gill Sans"/>
                <a:cs typeface="Gill Sans"/>
                <a:sym typeface="Gill Sans"/>
              </a:rPr>
              <a:t>La curva di Butler descrive come le destinazioni turistiche evolvono nel tempo attraverso </a:t>
            </a:r>
            <a:r>
              <a:rPr lang="it-IT" sz="1600" b="1" dirty="0">
                <a:solidFill>
                  <a:srgbClr val="030180"/>
                </a:solidFill>
                <a:latin typeface="Gill Sans"/>
                <a:ea typeface="Gill Sans"/>
                <a:cs typeface="Gill Sans"/>
                <a:sym typeface="Gill Sans"/>
              </a:rPr>
              <a:t>diverse fasi di sviluppo</a:t>
            </a:r>
            <a:r>
              <a:rPr lang="it-IT" sz="1600" dirty="0">
                <a:solidFill>
                  <a:srgbClr val="030180"/>
                </a:solidFill>
                <a:latin typeface="Gill Sans"/>
                <a:ea typeface="Gill Sans"/>
                <a:cs typeface="Gill Sans"/>
                <a:sym typeface="Gill Sans"/>
              </a:rPr>
              <a:t>. Il modello di Butler offre una prospettiva teorica utile per </a:t>
            </a:r>
            <a:r>
              <a:rPr lang="it-IT" sz="1600" b="1" dirty="0">
                <a:solidFill>
                  <a:srgbClr val="030180"/>
                </a:solidFill>
                <a:latin typeface="Gill Sans"/>
                <a:ea typeface="Gill Sans"/>
                <a:cs typeface="Gill Sans"/>
                <a:sym typeface="Gill Sans"/>
              </a:rPr>
              <a:t>prendere decisioni consapevoli </a:t>
            </a:r>
            <a:r>
              <a:rPr lang="it-IT" sz="1600" dirty="0">
                <a:solidFill>
                  <a:srgbClr val="030180"/>
                </a:solidFill>
                <a:latin typeface="Gill Sans"/>
                <a:ea typeface="Gill Sans"/>
                <a:cs typeface="Gill Sans"/>
                <a:sym typeface="Gill Sans"/>
              </a:rPr>
              <a:t>sullo sviluppo e gestione delle destinazioni turistiche.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600" dirty="0">
                <a:solidFill>
                  <a:srgbClr val="030180"/>
                </a:solidFill>
                <a:effectLst/>
                <a:highlight>
                  <a:srgbClr val="FFDA34"/>
                </a:highlight>
                <a:latin typeface="Gill Sans MT" panose="020B0502020104020203" pitchFamily="34" charset="0"/>
                <a:ea typeface="Source Sans Pro" panose="020B0503030403020204" pitchFamily="34" charset="0"/>
              </a:rPr>
              <a:t> </a:t>
            </a:r>
          </a:p>
        </p:txBody>
      </p:sp>
      <p:sp>
        <p:nvSpPr>
          <p:cNvPr id="3" name="Google Shape;119;p42">
            <a:extLst>
              <a:ext uri="{FF2B5EF4-FFF2-40B4-BE49-F238E27FC236}">
                <a16:creationId xmlns:a16="http://schemas.microsoft.com/office/drawing/2014/main" id="{C8E0A35A-8D01-B80C-C430-851488DCB6F8}"/>
              </a:ext>
            </a:extLst>
          </p:cNvPr>
          <p:cNvSpPr txBox="1"/>
          <p:nvPr/>
        </p:nvSpPr>
        <p:spPr>
          <a:xfrm>
            <a:off x="304800" y="771963"/>
            <a:ext cx="10018295" cy="3380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dirty="0">
                <a:solidFill>
                  <a:srgbClr val="02007D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La curva di Butler </a:t>
            </a:r>
            <a:endParaRPr sz="1400" b="1" i="1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4" name="Google Shape;129;p5">
            <a:extLst>
              <a:ext uri="{FF2B5EF4-FFF2-40B4-BE49-F238E27FC236}">
                <a16:creationId xmlns:a16="http://schemas.microsoft.com/office/drawing/2014/main" id="{C6E0AF45-700B-21C9-14DC-A4B8B38D5F77}"/>
              </a:ext>
            </a:extLst>
          </p:cNvPr>
          <p:cNvSpPr/>
          <p:nvPr/>
        </p:nvSpPr>
        <p:spPr>
          <a:xfrm>
            <a:off x="2642532" y="217716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it-IT" sz="1200" dirty="0">
                <a:solidFill>
                  <a:schemeClr val="lt1"/>
                </a:solidFill>
                <a:latin typeface="Gill Sans MT" panose="020B0502020104020203" pitchFamily="34" charset="0"/>
                <a:sym typeface="Gill Sans"/>
              </a:rPr>
              <a:t>LA DESTINAZIONE</a:t>
            </a:r>
            <a:endParaRPr sz="1200" dirty="0">
              <a:solidFill>
                <a:schemeClr val="lt1"/>
              </a:solidFill>
              <a:latin typeface="Gill Sans MT" panose="020B0502020104020203" pitchFamily="34" charset="0"/>
              <a:sym typeface="Gill Sans"/>
            </a:endParaRPr>
          </a:p>
        </p:txBody>
      </p:sp>
      <p:sp>
        <p:nvSpPr>
          <p:cNvPr id="5" name="Google Shape;130;p5">
            <a:extLst>
              <a:ext uri="{FF2B5EF4-FFF2-40B4-BE49-F238E27FC236}">
                <a16:creationId xmlns:a16="http://schemas.microsoft.com/office/drawing/2014/main" id="{E40DE822-0C32-D06C-D7F9-18FC5015ABF0}"/>
              </a:ext>
            </a:extLst>
          </p:cNvPr>
          <p:cNvSpPr/>
          <p:nvPr/>
        </p:nvSpPr>
        <p:spPr>
          <a:xfrm>
            <a:off x="4980264" y="217716"/>
            <a:ext cx="2337732" cy="304800"/>
          </a:xfrm>
          <a:prstGeom prst="rect">
            <a:avLst/>
          </a:prstGeom>
          <a:solidFill>
            <a:srgbClr val="01AF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it-IT" sz="1200" b="1" dirty="0">
                <a:solidFill>
                  <a:schemeClr val="lt1"/>
                </a:solidFill>
                <a:latin typeface="Gill Sans MT" panose="020B0502020104020203" pitchFamily="34" charset="0"/>
                <a:sym typeface="Gill Sans"/>
              </a:rPr>
              <a:t>ASSESSMENT</a:t>
            </a:r>
            <a:endParaRPr sz="1200" b="1" dirty="0">
              <a:solidFill>
                <a:schemeClr val="lt1"/>
              </a:solidFill>
              <a:latin typeface="Gill Sans MT" panose="020B0502020104020203" pitchFamily="34" charset="0"/>
              <a:sym typeface="Gill Sans"/>
            </a:endParaRPr>
          </a:p>
        </p:txBody>
      </p:sp>
      <p:sp>
        <p:nvSpPr>
          <p:cNvPr id="6" name="Google Shape;133;p5">
            <a:extLst>
              <a:ext uri="{FF2B5EF4-FFF2-40B4-BE49-F238E27FC236}">
                <a16:creationId xmlns:a16="http://schemas.microsoft.com/office/drawing/2014/main" id="{67789B76-11A9-235D-EBB5-8F70C4AE6D1A}"/>
              </a:ext>
            </a:extLst>
          </p:cNvPr>
          <p:cNvSpPr/>
          <p:nvPr/>
        </p:nvSpPr>
        <p:spPr>
          <a:xfrm>
            <a:off x="304800" y="217715"/>
            <a:ext cx="2370116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it-IT" sz="1200" dirty="0">
                <a:solidFill>
                  <a:schemeClr val="lt1"/>
                </a:solidFill>
                <a:latin typeface="Gill Sans MT" panose="020B0502020104020203" pitchFamily="34" charset="0"/>
                <a:sym typeface="Gill Sans"/>
              </a:rPr>
              <a:t>INTRODUZIONE</a:t>
            </a:r>
            <a:endParaRPr sz="1200" dirty="0">
              <a:solidFill>
                <a:schemeClr val="lt1"/>
              </a:solidFill>
              <a:latin typeface="Gill Sans MT" panose="020B0502020104020203" pitchFamily="34" charset="0"/>
              <a:sym typeface="Gill Sans"/>
            </a:endParaRPr>
          </a:p>
        </p:txBody>
      </p:sp>
      <p:sp>
        <p:nvSpPr>
          <p:cNvPr id="7" name="Google Shape;134;p5">
            <a:extLst>
              <a:ext uri="{FF2B5EF4-FFF2-40B4-BE49-F238E27FC236}">
                <a16:creationId xmlns:a16="http://schemas.microsoft.com/office/drawing/2014/main" id="{A2ED82EB-1F2F-C37B-D74B-AAB7840D42CB}"/>
              </a:ext>
            </a:extLst>
          </p:cNvPr>
          <p:cNvSpPr/>
          <p:nvPr/>
        </p:nvSpPr>
        <p:spPr>
          <a:xfrm>
            <a:off x="9655728" y="217715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lt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BRANDING</a:t>
            </a: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8" name="Google Shape;131;p5">
            <a:extLst>
              <a:ext uri="{FF2B5EF4-FFF2-40B4-BE49-F238E27FC236}">
                <a16:creationId xmlns:a16="http://schemas.microsoft.com/office/drawing/2014/main" id="{5653222F-9FE4-06FB-2B3B-CD9B697648F1}"/>
              </a:ext>
            </a:extLst>
          </p:cNvPr>
          <p:cNvSpPr/>
          <p:nvPr/>
        </p:nvSpPr>
        <p:spPr>
          <a:xfrm>
            <a:off x="7317996" y="217716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lt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SENTIMENT</a:t>
            </a: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cxnSp>
        <p:nvCxnSpPr>
          <p:cNvPr id="9" name="Google Shape;617;p28">
            <a:extLst>
              <a:ext uri="{FF2B5EF4-FFF2-40B4-BE49-F238E27FC236}">
                <a16:creationId xmlns:a16="http://schemas.microsoft.com/office/drawing/2014/main" id="{53AAB3AA-112C-37C0-EBC8-48F4450E00BA}"/>
              </a:ext>
            </a:extLst>
          </p:cNvPr>
          <p:cNvCxnSpPr/>
          <p:nvPr/>
        </p:nvCxnSpPr>
        <p:spPr>
          <a:xfrm>
            <a:off x="2964870" y="3904292"/>
            <a:ext cx="5677094" cy="0"/>
          </a:xfrm>
          <a:prstGeom prst="straightConnector1">
            <a:avLst/>
          </a:prstGeom>
          <a:noFill/>
          <a:ln w="28575" cap="flat" cmpd="sng">
            <a:solidFill>
              <a:srgbClr val="E8EDF0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10" name="Google Shape;618;p28">
            <a:extLst>
              <a:ext uri="{FF2B5EF4-FFF2-40B4-BE49-F238E27FC236}">
                <a16:creationId xmlns:a16="http://schemas.microsoft.com/office/drawing/2014/main" id="{93DEC36E-1896-2F09-F05E-AF49DA133295}"/>
              </a:ext>
            </a:extLst>
          </p:cNvPr>
          <p:cNvCxnSpPr/>
          <p:nvPr/>
        </p:nvCxnSpPr>
        <p:spPr>
          <a:xfrm>
            <a:off x="2950034" y="2918556"/>
            <a:ext cx="5677094" cy="0"/>
          </a:xfrm>
          <a:prstGeom prst="straightConnector1">
            <a:avLst/>
          </a:prstGeom>
          <a:noFill/>
          <a:ln w="28575" cap="flat" cmpd="sng">
            <a:solidFill>
              <a:srgbClr val="E8EDF0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11" name="Google Shape;619;p28">
            <a:extLst>
              <a:ext uri="{FF2B5EF4-FFF2-40B4-BE49-F238E27FC236}">
                <a16:creationId xmlns:a16="http://schemas.microsoft.com/office/drawing/2014/main" id="{F12EF88D-1935-1F30-8DF2-C997635E2E82}"/>
              </a:ext>
            </a:extLst>
          </p:cNvPr>
          <p:cNvSpPr/>
          <p:nvPr/>
        </p:nvSpPr>
        <p:spPr>
          <a:xfrm>
            <a:off x="2984051" y="3027647"/>
            <a:ext cx="3206204" cy="2692400"/>
          </a:xfrm>
          <a:custGeom>
            <a:avLst/>
            <a:gdLst/>
            <a:ahLst/>
            <a:cxnLst/>
            <a:rect l="l" t="t" r="r" b="b"/>
            <a:pathLst>
              <a:path w="7033695" h="2692400" extrusionOk="0">
                <a:moveTo>
                  <a:pt x="0" y="2692400"/>
                </a:moveTo>
                <a:cubicBezTo>
                  <a:pt x="3760106" y="2395765"/>
                  <a:pt x="2792741" y="982256"/>
                  <a:pt x="4064554" y="417287"/>
                </a:cubicBezTo>
                <a:cubicBezTo>
                  <a:pt x="5224924" y="-168002"/>
                  <a:pt x="7033695" y="33510"/>
                  <a:pt x="7033695" y="33510"/>
                </a:cubicBezTo>
              </a:path>
            </a:pathLst>
          </a:custGeom>
          <a:noFill/>
          <a:ln w="76200" cap="flat" cmpd="sng">
            <a:solidFill>
              <a:srgbClr val="0301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19" name="Google Shape;629;p28">
            <a:extLst>
              <a:ext uri="{FF2B5EF4-FFF2-40B4-BE49-F238E27FC236}">
                <a16:creationId xmlns:a16="http://schemas.microsoft.com/office/drawing/2014/main" id="{0D3CC2B5-51F3-F42E-62FB-C042C943A438}"/>
              </a:ext>
            </a:extLst>
          </p:cNvPr>
          <p:cNvSpPr/>
          <p:nvPr/>
        </p:nvSpPr>
        <p:spPr>
          <a:xfrm>
            <a:off x="4423509" y="3911557"/>
            <a:ext cx="247500" cy="257700"/>
          </a:xfrm>
          <a:prstGeom prst="ellipse">
            <a:avLst/>
          </a:prstGeom>
          <a:solidFill>
            <a:srgbClr val="FCDD30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cxnSp>
        <p:nvCxnSpPr>
          <p:cNvPr id="20" name="Google Shape;630;p28">
            <a:extLst>
              <a:ext uri="{FF2B5EF4-FFF2-40B4-BE49-F238E27FC236}">
                <a16:creationId xmlns:a16="http://schemas.microsoft.com/office/drawing/2014/main" id="{0B4EA2D6-621B-FE23-2892-3297196FAB92}"/>
              </a:ext>
            </a:extLst>
          </p:cNvPr>
          <p:cNvCxnSpPr/>
          <p:nvPr/>
        </p:nvCxnSpPr>
        <p:spPr>
          <a:xfrm rot="10800000">
            <a:off x="2964870" y="2284957"/>
            <a:ext cx="0" cy="3814320"/>
          </a:xfrm>
          <a:prstGeom prst="straightConnector1">
            <a:avLst/>
          </a:prstGeom>
          <a:noFill/>
          <a:ln w="28575" cap="flat" cmpd="sng">
            <a:solidFill>
              <a:srgbClr val="C8D6DD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1" name="Google Shape;631;p28">
            <a:extLst>
              <a:ext uri="{FF2B5EF4-FFF2-40B4-BE49-F238E27FC236}">
                <a16:creationId xmlns:a16="http://schemas.microsoft.com/office/drawing/2014/main" id="{A3C0B4DC-BA19-2B9D-1635-E1E203B7E6A0}"/>
              </a:ext>
            </a:extLst>
          </p:cNvPr>
          <p:cNvCxnSpPr/>
          <p:nvPr/>
        </p:nvCxnSpPr>
        <p:spPr>
          <a:xfrm>
            <a:off x="2950034" y="6086037"/>
            <a:ext cx="5691930" cy="0"/>
          </a:xfrm>
          <a:prstGeom prst="straightConnector1">
            <a:avLst/>
          </a:prstGeom>
          <a:noFill/>
          <a:ln w="28575" cap="flat" cmpd="sng">
            <a:solidFill>
              <a:srgbClr val="C8D6DD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2" name="Google Shape;632;p28">
            <a:extLst>
              <a:ext uri="{FF2B5EF4-FFF2-40B4-BE49-F238E27FC236}">
                <a16:creationId xmlns:a16="http://schemas.microsoft.com/office/drawing/2014/main" id="{DC70CCAF-AEEC-DF7D-96E5-C204C91403E4}"/>
              </a:ext>
            </a:extLst>
          </p:cNvPr>
          <p:cNvSpPr txBox="1"/>
          <p:nvPr/>
        </p:nvSpPr>
        <p:spPr>
          <a:xfrm>
            <a:off x="2815021" y="5769388"/>
            <a:ext cx="108751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52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100" b="0" i="0" u="none" strike="noStrike" cap="none" dirty="0">
                <a:solidFill>
                  <a:schemeClr val="bg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esplorazione</a:t>
            </a:r>
            <a:endParaRPr sz="1100" b="0" i="0" u="none" strike="noStrike" cap="none" dirty="0">
              <a:solidFill>
                <a:schemeClr val="bg2">
                  <a:lumMod val="60000"/>
                  <a:lumOff val="40000"/>
                </a:schemeClr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23" name="Google Shape;633;p28">
            <a:extLst>
              <a:ext uri="{FF2B5EF4-FFF2-40B4-BE49-F238E27FC236}">
                <a16:creationId xmlns:a16="http://schemas.microsoft.com/office/drawing/2014/main" id="{AB27C9D6-03A5-B011-2DB3-BC1B9EFB1F75}"/>
              </a:ext>
            </a:extLst>
          </p:cNvPr>
          <p:cNvSpPr txBox="1"/>
          <p:nvPr/>
        </p:nvSpPr>
        <p:spPr>
          <a:xfrm>
            <a:off x="3782828" y="5349507"/>
            <a:ext cx="1282046" cy="261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52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100" b="0" i="0" u="none" strike="noStrike" cap="none" dirty="0">
                <a:solidFill>
                  <a:schemeClr val="bg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coinvolgimento</a:t>
            </a:r>
            <a:endParaRPr sz="1100" b="0" i="0" u="none" strike="noStrike" cap="none" dirty="0">
              <a:solidFill>
                <a:schemeClr val="bg2">
                  <a:lumMod val="60000"/>
                  <a:lumOff val="40000"/>
                </a:schemeClr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24" name="Google Shape;634;p28">
            <a:extLst>
              <a:ext uri="{FF2B5EF4-FFF2-40B4-BE49-F238E27FC236}">
                <a16:creationId xmlns:a16="http://schemas.microsoft.com/office/drawing/2014/main" id="{45991639-52C2-0E61-BA13-49C83AB5C309}"/>
              </a:ext>
            </a:extLst>
          </p:cNvPr>
          <p:cNvSpPr txBox="1"/>
          <p:nvPr/>
        </p:nvSpPr>
        <p:spPr>
          <a:xfrm>
            <a:off x="3166600" y="4634085"/>
            <a:ext cx="932939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52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100" b="0" i="0" u="none" strike="noStrike" cap="none" dirty="0">
                <a:solidFill>
                  <a:srgbClr val="030180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sviluppo</a:t>
            </a:r>
            <a:endParaRPr sz="1100" b="0" i="0" u="none" strike="noStrike" cap="none" dirty="0">
              <a:solidFill>
                <a:srgbClr val="03018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25" name="Google Shape;635;p28">
            <a:extLst>
              <a:ext uri="{FF2B5EF4-FFF2-40B4-BE49-F238E27FC236}">
                <a16:creationId xmlns:a16="http://schemas.microsoft.com/office/drawing/2014/main" id="{641DC6D9-DF0B-0938-108D-7FC8D3BA6B93}"/>
              </a:ext>
            </a:extLst>
          </p:cNvPr>
          <p:cNvSpPr txBox="1"/>
          <p:nvPr/>
        </p:nvSpPr>
        <p:spPr>
          <a:xfrm>
            <a:off x="3055220" y="3923844"/>
            <a:ext cx="1291925" cy="27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52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100" b="0" i="0" u="none" strike="noStrike" cap="none" dirty="0">
                <a:solidFill>
                  <a:srgbClr val="030180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consolidamento</a:t>
            </a:r>
            <a:endParaRPr sz="1100" b="0" i="0" u="none" strike="noStrike" cap="none" dirty="0">
              <a:solidFill>
                <a:srgbClr val="03018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26" name="Google Shape;636;p28">
            <a:extLst>
              <a:ext uri="{FF2B5EF4-FFF2-40B4-BE49-F238E27FC236}">
                <a16:creationId xmlns:a16="http://schemas.microsoft.com/office/drawing/2014/main" id="{76A80E26-80B9-FC67-A90F-F787DE63C2D2}"/>
              </a:ext>
            </a:extLst>
          </p:cNvPr>
          <p:cNvSpPr txBox="1"/>
          <p:nvPr/>
        </p:nvSpPr>
        <p:spPr>
          <a:xfrm>
            <a:off x="4927523" y="2645777"/>
            <a:ext cx="100467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52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100" b="0" i="0" u="none" strike="noStrike" cap="none" dirty="0">
                <a:solidFill>
                  <a:srgbClr val="030180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saturazione</a:t>
            </a:r>
            <a:endParaRPr sz="1100" b="0" i="0" u="none" strike="noStrike" cap="none" dirty="0">
              <a:solidFill>
                <a:srgbClr val="03018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27" name="Google Shape;637;p28">
            <a:extLst>
              <a:ext uri="{FF2B5EF4-FFF2-40B4-BE49-F238E27FC236}">
                <a16:creationId xmlns:a16="http://schemas.microsoft.com/office/drawing/2014/main" id="{FFB7A412-225C-5A49-1807-66AA16077E66}"/>
              </a:ext>
            </a:extLst>
          </p:cNvPr>
          <p:cNvSpPr txBox="1"/>
          <p:nvPr/>
        </p:nvSpPr>
        <p:spPr>
          <a:xfrm>
            <a:off x="5504014" y="3944336"/>
            <a:ext cx="1442824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52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900" b="0" i="0" u="none" strike="noStrike" cap="none" dirty="0">
                <a:solidFill>
                  <a:schemeClr val="bg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immediato declino</a:t>
            </a:r>
            <a:endParaRPr sz="900" b="0" i="0" u="none" strike="noStrike" cap="none" dirty="0">
              <a:solidFill>
                <a:schemeClr val="bg2">
                  <a:lumMod val="60000"/>
                  <a:lumOff val="40000"/>
                </a:schemeClr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28" name="Google Shape;638;p28">
            <a:extLst>
              <a:ext uri="{FF2B5EF4-FFF2-40B4-BE49-F238E27FC236}">
                <a16:creationId xmlns:a16="http://schemas.microsoft.com/office/drawing/2014/main" id="{63170979-88C5-79B0-F1D6-98F5F99CDB4A}"/>
              </a:ext>
            </a:extLst>
          </p:cNvPr>
          <p:cNvSpPr txBox="1"/>
          <p:nvPr/>
        </p:nvSpPr>
        <p:spPr>
          <a:xfrm>
            <a:off x="6300232" y="2052294"/>
            <a:ext cx="1393593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52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900" b="0" i="0" u="none" strike="noStrike" cap="none" dirty="0">
                <a:solidFill>
                  <a:srgbClr val="030180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ringiovanimento</a:t>
            </a:r>
            <a:endParaRPr sz="900" b="0" i="0" u="none" strike="noStrike" cap="none" dirty="0">
              <a:solidFill>
                <a:srgbClr val="03018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29" name="Google Shape;639;p28">
            <a:extLst>
              <a:ext uri="{FF2B5EF4-FFF2-40B4-BE49-F238E27FC236}">
                <a16:creationId xmlns:a16="http://schemas.microsoft.com/office/drawing/2014/main" id="{4C21EAF9-B94A-75F8-70DA-D44CA58625CE}"/>
              </a:ext>
            </a:extLst>
          </p:cNvPr>
          <p:cNvSpPr txBox="1"/>
          <p:nvPr/>
        </p:nvSpPr>
        <p:spPr>
          <a:xfrm>
            <a:off x="2822317" y="3262508"/>
            <a:ext cx="113307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52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100" b="0" i="0" u="none" strike="noStrike" cap="none" dirty="0">
                <a:solidFill>
                  <a:schemeClr val="bg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zona critica</a:t>
            </a:r>
            <a:endParaRPr sz="1100" b="0" i="0" u="none" strike="noStrike" cap="none" dirty="0">
              <a:solidFill>
                <a:schemeClr val="bg2">
                  <a:lumMod val="60000"/>
                  <a:lumOff val="40000"/>
                </a:schemeClr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30" name="Google Shape;640;p28">
            <a:extLst>
              <a:ext uri="{FF2B5EF4-FFF2-40B4-BE49-F238E27FC236}">
                <a16:creationId xmlns:a16="http://schemas.microsoft.com/office/drawing/2014/main" id="{1DC4190B-6110-16F5-C3ED-4A420901CE1E}"/>
              </a:ext>
            </a:extLst>
          </p:cNvPr>
          <p:cNvSpPr txBox="1"/>
          <p:nvPr/>
        </p:nvSpPr>
        <p:spPr>
          <a:xfrm>
            <a:off x="7681360" y="6091680"/>
            <a:ext cx="1072231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52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100" b="0" i="0" u="none" strike="noStrike" cap="none" dirty="0">
                <a:solidFill>
                  <a:schemeClr val="bg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tempo</a:t>
            </a:r>
            <a:endParaRPr sz="1100" b="0" i="0" u="none" strike="noStrike" cap="none" dirty="0">
              <a:solidFill>
                <a:schemeClr val="bg2">
                  <a:lumMod val="60000"/>
                  <a:lumOff val="40000"/>
                </a:schemeClr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31" name="Google Shape;641;p28">
            <a:extLst>
              <a:ext uri="{FF2B5EF4-FFF2-40B4-BE49-F238E27FC236}">
                <a16:creationId xmlns:a16="http://schemas.microsoft.com/office/drawing/2014/main" id="{F204403A-4DD8-F132-06CD-9B7CCDAA5FFA}"/>
              </a:ext>
            </a:extLst>
          </p:cNvPr>
          <p:cNvSpPr txBox="1"/>
          <p:nvPr/>
        </p:nvSpPr>
        <p:spPr>
          <a:xfrm>
            <a:off x="2642532" y="2349449"/>
            <a:ext cx="220108" cy="127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52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100" b="0" i="0" u="none" strike="noStrike" cap="none" dirty="0">
                <a:solidFill>
                  <a:schemeClr val="bg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turisti</a:t>
            </a:r>
            <a:endParaRPr sz="1100" b="0" i="0" u="none" strike="noStrike" cap="none" dirty="0">
              <a:solidFill>
                <a:schemeClr val="bg2">
                  <a:lumMod val="60000"/>
                  <a:lumOff val="40000"/>
                </a:schemeClr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32" name="Google Shape;642;p28">
            <a:extLst>
              <a:ext uri="{FF2B5EF4-FFF2-40B4-BE49-F238E27FC236}">
                <a16:creationId xmlns:a16="http://schemas.microsoft.com/office/drawing/2014/main" id="{845696D1-4156-3C33-CEB3-5B43B2E97AB2}"/>
              </a:ext>
            </a:extLst>
          </p:cNvPr>
          <p:cNvSpPr/>
          <p:nvPr/>
        </p:nvSpPr>
        <p:spPr>
          <a:xfrm>
            <a:off x="6166420" y="2284957"/>
            <a:ext cx="963038" cy="758758"/>
          </a:xfrm>
          <a:custGeom>
            <a:avLst/>
            <a:gdLst/>
            <a:ahLst/>
            <a:cxnLst/>
            <a:rect l="l" t="t" r="r" b="b"/>
            <a:pathLst>
              <a:path w="963038" h="758758" extrusionOk="0">
                <a:moveTo>
                  <a:pt x="0" y="758758"/>
                </a:moveTo>
                <a:cubicBezTo>
                  <a:pt x="690664" y="680937"/>
                  <a:pt x="826850" y="359923"/>
                  <a:pt x="963038" y="0"/>
                </a:cubicBezTo>
              </a:path>
            </a:pathLst>
          </a:custGeom>
          <a:noFill/>
          <a:ln w="25400" cap="flat" cmpd="sng">
            <a:solidFill>
              <a:srgbClr val="03017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33" name="Google Shape;643;p28">
            <a:extLst>
              <a:ext uri="{FF2B5EF4-FFF2-40B4-BE49-F238E27FC236}">
                <a16:creationId xmlns:a16="http://schemas.microsoft.com/office/drawing/2014/main" id="{2A0C58C7-D004-A2C4-3772-BE0FBAE219FF}"/>
              </a:ext>
            </a:extLst>
          </p:cNvPr>
          <p:cNvSpPr/>
          <p:nvPr/>
        </p:nvSpPr>
        <p:spPr>
          <a:xfrm>
            <a:off x="6180580" y="3080275"/>
            <a:ext cx="545208" cy="831282"/>
          </a:xfrm>
          <a:custGeom>
            <a:avLst/>
            <a:gdLst/>
            <a:ahLst/>
            <a:cxnLst/>
            <a:rect l="l" t="t" r="r" b="b"/>
            <a:pathLst>
              <a:path w="545208" h="831282" extrusionOk="0">
                <a:moveTo>
                  <a:pt x="0" y="0"/>
                </a:moveTo>
                <a:cubicBezTo>
                  <a:pt x="523024" y="360329"/>
                  <a:pt x="525860" y="610815"/>
                  <a:pt x="545208" y="831282"/>
                </a:cubicBezTo>
              </a:path>
            </a:pathLst>
          </a:custGeom>
          <a:noFill/>
          <a:ln w="25400" cap="flat" cmpd="sng">
            <a:solidFill>
              <a:srgbClr val="03017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34" name="Google Shape;644;p28">
            <a:extLst>
              <a:ext uri="{FF2B5EF4-FFF2-40B4-BE49-F238E27FC236}">
                <a16:creationId xmlns:a16="http://schemas.microsoft.com/office/drawing/2014/main" id="{D3026CB2-9D7B-308E-9075-EBE2F4DE74ED}"/>
              </a:ext>
            </a:extLst>
          </p:cNvPr>
          <p:cNvSpPr/>
          <p:nvPr/>
        </p:nvSpPr>
        <p:spPr>
          <a:xfrm>
            <a:off x="6157628" y="3069296"/>
            <a:ext cx="1269108" cy="739842"/>
          </a:xfrm>
          <a:custGeom>
            <a:avLst/>
            <a:gdLst/>
            <a:ahLst/>
            <a:cxnLst/>
            <a:rect l="l" t="t" r="r" b="b"/>
            <a:pathLst>
              <a:path w="1269108" h="739842" extrusionOk="0">
                <a:moveTo>
                  <a:pt x="0" y="0"/>
                </a:moveTo>
                <a:cubicBezTo>
                  <a:pt x="797344" y="207929"/>
                  <a:pt x="1051640" y="450795"/>
                  <a:pt x="1269108" y="739842"/>
                </a:cubicBezTo>
              </a:path>
            </a:pathLst>
          </a:custGeom>
          <a:noFill/>
          <a:ln w="25400" cap="flat" cmpd="sng">
            <a:solidFill>
              <a:srgbClr val="03017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35" name="Google Shape;645;p28">
            <a:extLst>
              <a:ext uri="{FF2B5EF4-FFF2-40B4-BE49-F238E27FC236}">
                <a16:creationId xmlns:a16="http://schemas.microsoft.com/office/drawing/2014/main" id="{2E26F660-6001-29FB-F317-202D96B85D6A}"/>
              </a:ext>
            </a:extLst>
          </p:cNvPr>
          <p:cNvSpPr/>
          <p:nvPr/>
        </p:nvSpPr>
        <p:spPr>
          <a:xfrm>
            <a:off x="6162088" y="3053303"/>
            <a:ext cx="1733928" cy="305938"/>
          </a:xfrm>
          <a:custGeom>
            <a:avLst/>
            <a:gdLst/>
            <a:ahLst/>
            <a:cxnLst/>
            <a:rect l="l" t="t" r="r" b="b"/>
            <a:pathLst>
              <a:path w="1733928" h="305938" extrusionOk="0">
                <a:moveTo>
                  <a:pt x="0" y="0"/>
                </a:moveTo>
                <a:cubicBezTo>
                  <a:pt x="797344" y="207929"/>
                  <a:pt x="1360250" y="313635"/>
                  <a:pt x="1733928" y="305502"/>
                </a:cubicBezTo>
              </a:path>
            </a:pathLst>
          </a:custGeom>
          <a:noFill/>
          <a:ln w="25400" cap="flat" cmpd="sng">
            <a:solidFill>
              <a:srgbClr val="03017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36" name="Google Shape;646;p28">
            <a:extLst>
              <a:ext uri="{FF2B5EF4-FFF2-40B4-BE49-F238E27FC236}">
                <a16:creationId xmlns:a16="http://schemas.microsoft.com/office/drawing/2014/main" id="{435D9C63-F4CF-F566-ACEC-95B4D664027B}"/>
              </a:ext>
            </a:extLst>
          </p:cNvPr>
          <p:cNvSpPr/>
          <p:nvPr/>
        </p:nvSpPr>
        <p:spPr>
          <a:xfrm>
            <a:off x="6164768" y="2940174"/>
            <a:ext cx="1711068" cy="155864"/>
          </a:xfrm>
          <a:custGeom>
            <a:avLst/>
            <a:gdLst/>
            <a:ahLst/>
            <a:cxnLst/>
            <a:rect l="l" t="t" r="r" b="b"/>
            <a:pathLst>
              <a:path w="1711068" h="155864" extrusionOk="0">
                <a:moveTo>
                  <a:pt x="0" y="102168"/>
                </a:moveTo>
                <a:cubicBezTo>
                  <a:pt x="835444" y="264377"/>
                  <a:pt x="1337390" y="8133"/>
                  <a:pt x="1711068" y="0"/>
                </a:cubicBezTo>
              </a:path>
            </a:pathLst>
          </a:custGeom>
          <a:noFill/>
          <a:ln w="25400" cap="flat" cmpd="sng">
            <a:solidFill>
              <a:srgbClr val="03017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37" name="Google Shape;647;p28">
            <a:extLst>
              <a:ext uri="{FF2B5EF4-FFF2-40B4-BE49-F238E27FC236}">
                <a16:creationId xmlns:a16="http://schemas.microsoft.com/office/drawing/2014/main" id="{1BEAEEDD-F7A6-7B97-AD67-BF971FE60ABE}"/>
              </a:ext>
            </a:extLst>
          </p:cNvPr>
          <p:cNvSpPr txBox="1"/>
          <p:nvPr/>
        </p:nvSpPr>
        <p:spPr>
          <a:xfrm>
            <a:off x="7055434" y="3944336"/>
            <a:ext cx="76736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52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900" b="0" i="0" u="none" strike="noStrike" cap="none" dirty="0">
                <a:solidFill>
                  <a:schemeClr val="bg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declino</a:t>
            </a:r>
            <a:endParaRPr sz="900" b="0" i="0" u="none" strike="noStrike" cap="none" dirty="0">
              <a:solidFill>
                <a:schemeClr val="bg2">
                  <a:lumMod val="60000"/>
                  <a:lumOff val="40000"/>
                </a:schemeClr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38" name="Google Shape;648;p28">
            <a:extLst>
              <a:ext uri="{FF2B5EF4-FFF2-40B4-BE49-F238E27FC236}">
                <a16:creationId xmlns:a16="http://schemas.microsoft.com/office/drawing/2014/main" id="{08DBC25D-B552-67EC-1FE5-F765041E9A5C}"/>
              </a:ext>
            </a:extLst>
          </p:cNvPr>
          <p:cNvSpPr txBox="1"/>
          <p:nvPr/>
        </p:nvSpPr>
        <p:spPr>
          <a:xfrm>
            <a:off x="7508363" y="3368829"/>
            <a:ext cx="113836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52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900" b="0" i="0" u="none" strike="noStrike" cap="none" dirty="0">
                <a:solidFill>
                  <a:schemeClr val="bg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stabilizzazione</a:t>
            </a:r>
            <a:endParaRPr sz="900" b="0" i="0" u="none" strike="noStrike" cap="none" dirty="0">
              <a:solidFill>
                <a:schemeClr val="bg2">
                  <a:lumMod val="60000"/>
                  <a:lumOff val="40000"/>
                </a:schemeClr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39" name="Google Shape;649;p28">
            <a:extLst>
              <a:ext uri="{FF2B5EF4-FFF2-40B4-BE49-F238E27FC236}">
                <a16:creationId xmlns:a16="http://schemas.microsoft.com/office/drawing/2014/main" id="{1EFA7055-0418-D58C-C784-09A15B015416}"/>
              </a:ext>
            </a:extLst>
          </p:cNvPr>
          <p:cNvSpPr txBox="1"/>
          <p:nvPr/>
        </p:nvSpPr>
        <p:spPr>
          <a:xfrm>
            <a:off x="7783021" y="2442032"/>
            <a:ext cx="113836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52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900" b="0" i="0" u="none" strike="noStrike" cap="none" dirty="0">
                <a:solidFill>
                  <a:srgbClr val="030180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crescita limitata</a:t>
            </a:r>
            <a:endParaRPr sz="900" b="0" i="0" u="none" strike="noStrike" cap="none" dirty="0">
              <a:solidFill>
                <a:srgbClr val="03018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40" name="Google Shape;652;p28">
            <a:extLst>
              <a:ext uri="{FF2B5EF4-FFF2-40B4-BE49-F238E27FC236}">
                <a16:creationId xmlns:a16="http://schemas.microsoft.com/office/drawing/2014/main" id="{C172F618-CC7E-09DD-DB04-1DC1A02C9967}"/>
              </a:ext>
            </a:extLst>
          </p:cNvPr>
          <p:cNvSpPr txBox="1"/>
          <p:nvPr/>
        </p:nvSpPr>
        <p:spPr>
          <a:xfrm>
            <a:off x="7412089" y="2620273"/>
            <a:ext cx="1556830" cy="2769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 dirty="0">
                <a:solidFill>
                  <a:srgbClr val="000000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Polignano, Ostuni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653;p28">
            <a:extLst>
              <a:ext uri="{FF2B5EF4-FFF2-40B4-BE49-F238E27FC236}">
                <a16:creationId xmlns:a16="http://schemas.microsoft.com/office/drawing/2014/main" id="{25D9816C-5EFE-4D3B-7B31-79A3F2A8CFE5}"/>
              </a:ext>
            </a:extLst>
          </p:cNvPr>
          <p:cNvSpPr/>
          <p:nvPr/>
        </p:nvSpPr>
        <p:spPr>
          <a:xfrm>
            <a:off x="6850502" y="2455046"/>
            <a:ext cx="247500" cy="257700"/>
          </a:xfrm>
          <a:prstGeom prst="ellipse">
            <a:avLst/>
          </a:prstGeom>
          <a:solidFill>
            <a:srgbClr val="548135"/>
          </a:solidFill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42" name="Google Shape;654;p28">
            <a:extLst>
              <a:ext uri="{FF2B5EF4-FFF2-40B4-BE49-F238E27FC236}">
                <a16:creationId xmlns:a16="http://schemas.microsoft.com/office/drawing/2014/main" id="{A71A92D0-56EB-C70E-7626-B0F75E62E959}"/>
              </a:ext>
            </a:extLst>
          </p:cNvPr>
          <p:cNvSpPr txBox="1"/>
          <p:nvPr/>
        </p:nvSpPr>
        <p:spPr>
          <a:xfrm>
            <a:off x="7098002" y="2230592"/>
            <a:ext cx="909975" cy="2769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 dirty="0">
                <a:solidFill>
                  <a:srgbClr val="000000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Gallipoli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655;p28">
            <a:extLst>
              <a:ext uri="{FF2B5EF4-FFF2-40B4-BE49-F238E27FC236}">
                <a16:creationId xmlns:a16="http://schemas.microsoft.com/office/drawing/2014/main" id="{B2B3A84B-48ED-DC3A-3C67-735A07167737}"/>
              </a:ext>
            </a:extLst>
          </p:cNvPr>
          <p:cNvSpPr/>
          <p:nvPr/>
        </p:nvSpPr>
        <p:spPr>
          <a:xfrm>
            <a:off x="7194227" y="2861273"/>
            <a:ext cx="247500" cy="257700"/>
          </a:xfrm>
          <a:prstGeom prst="ellipse">
            <a:avLst/>
          </a:prstGeom>
          <a:solidFill>
            <a:srgbClr val="548135"/>
          </a:solidFill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44" name="Google Shape;656;p28">
            <a:extLst>
              <a:ext uri="{FF2B5EF4-FFF2-40B4-BE49-F238E27FC236}">
                <a16:creationId xmlns:a16="http://schemas.microsoft.com/office/drawing/2014/main" id="{7CF74C00-2D44-2033-2710-F27A20E44B1B}"/>
              </a:ext>
            </a:extLst>
          </p:cNvPr>
          <p:cNvSpPr/>
          <p:nvPr/>
        </p:nvSpPr>
        <p:spPr>
          <a:xfrm>
            <a:off x="5421302" y="2918548"/>
            <a:ext cx="247500" cy="257700"/>
          </a:xfrm>
          <a:prstGeom prst="ellipse">
            <a:avLst/>
          </a:prstGeom>
          <a:solidFill>
            <a:srgbClr val="548135"/>
          </a:solidFill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47" name="Google Shape;659;p28">
            <a:extLst>
              <a:ext uri="{FF2B5EF4-FFF2-40B4-BE49-F238E27FC236}">
                <a16:creationId xmlns:a16="http://schemas.microsoft.com/office/drawing/2014/main" id="{2EFD8FCD-CCAE-E4BC-B90B-35B963ED5324}"/>
              </a:ext>
            </a:extLst>
          </p:cNvPr>
          <p:cNvSpPr/>
          <p:nvPr/>
        </p:nvSpPr>
        <p:spPr>
          <a:xfrm>
            <a:off x="4165147" y="4707990"/>
            <a:ext cx="247500" cy="257700"/>
          </a:xfrm>
          <a:prstGeom prst="ellipse">
            <a:avLst/>
          </a:prstGeom>
          <a:solidFill>
            <a:srgbClr val="C00000"/>
          </a:solidFill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48" name="Google Shape;660;p28">
            <a:extLst>
              <a:ext uri="{FF2B5EF4-FFF2-40B4-BE49-F238E27FC236}">
                <a16:creationId xmlns:a16="http://schemas.microsoft.com/office/drawing/2014/main" id="{234368AE-AB98-95DF-7E29-337AF467EBE7}"/>
              </a:ext>
            </a:extLst>
          </p:cNvPr>
          <p:cNvSpPr txBox="1"/>
          <p:nvPr/>
        </p:nvSpPr>
        <p:spPr>
          <a:xfrm>
            <a:off x="4507297" y="4667047"/>
            <a:ext cx="2242761" cy="4616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 dirty="0">
                <a:solidFill>
                  <a:srgbClr val="000000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Manfredonia, Fasano, Bisceglie, Barletta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505;p13">
            <a:extLst>
              <a:ext uri="{FF2B5EF4-FFF2-40B4-BE49-F238E27FC236}">
                <a16:creationId xmlns:a16="http://schemas.microsoft.com/office/drawing/2014/main" id="{7F4CFB30-1466-0D2F-6A73-D6F2B424BDFC}"/>
              </a:ext>
            </a:extLst>
          </p:cNvPr>
          <p:cNvSpPr txBox="1"/>
          <p:nvPr/>
        </p:nvSpPr>
        <p:spPr>
          <a:xfrm>
            <a:off x="9312635" y="4414662"/>
            <a:ext cx="268082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5240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100" dirty="0">
                <a:solidFill>
                  <a:srgbClr val="03017F"/>
                </a:solidFill>
                <a:latin typeface="Gill Sans MT" panose="020B0502020104020203" pitchFamily="34" charset="0"/>
                <a:ea typeface="Source Sans Pro"/>
                <a:sym typeface="Source Sans Pro"/>
              </a:rPr>
              <a:t>Trend turistici:</a:t>
            </a:r>
          </a:p>
          <a:p>
            <a:pPr marL="3238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ingdings" panose="05000000000000000000" pitchFamily="2" charset="2"/>
              <a:buChar char="§"/>
            </a:pPr>
            <a:r>
              <a:rPr lang="it-IT" sz="1100" dirty="0">
                <a:solidFill>
                  <a:srgbClr val="03017F"/>
                </a:solidFill>
                <a:latin typeface="Gill Sans MT" panose="020B0502020104020203" pitchFamily="34" charset="0"/>
                <a:ea typeface="Source Sans Pro"/>
                <a:sym typeface="Source Sans Pro"/>
              </a:rPr>
              <a:t>n</a:t>
            </a:r>
            <a:r>
              <a:rPr lang="it-IT" sz="1100" i="0" u="none" strike="noStrike" cap="none" dirty="0">
                <a:solidFill>
                  <a:srgbClr val="03017F"/>
                </a:solidFill>
                <a:latin typeface="Gill Sans MT" panose="020B0502020104020203" pitchFamily="34" charset="0"/>
                <a:ea typeface="Source Sans Pro"/>
                <a:sym typeface="Source Sans Pro"/>
              </a:rPr>
              <a:t>uovo lusso;</a:t>
            </a:r>
          </a:p>
          <a:p>
            <a:pPr marL="3238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ingdings" panose="05000000000000000000" pitchFamily="2" charset="2"/>
              <a:buChar char="§"/>
            </a:pPr>
            <a:r>
              <a:rPr lang="it-IT" sz="1100" i="0" u="none" strike="noStrike" cap="none" dirty="0">
                <a:solidFill>
                  <a:srgbClr val="03017F"/>
                </a:solidFill>
                <a:latin typeface="Gill Sans MT" panose="020B0502020104020203" pitchFamily="34" charset="0"/>
                <a:ea typeface="Source Sans Pro"/>
                <a:sym typeface="Source Sans Pro"/>
              </a:rPr>
              <a:t>attenzione sostenibilità;</a:t>
            </a:r>
          </a:p>
          <a:p>
            <a:pPr marL="3238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ingdings" panose="05000000000000000000" pitchFamily="2" charset="2"/>
              <a:buChar char="§"/>
            </a:pPr>
            <a:r>
              <a:rPr lang="it-IT" sz="1100" i="0" u="none" strike="noStrike" cap="none" dirty="0">
                <a:solidFill>
                  <a:srgbClr val="03017F"/>
                </a:solidFill>
                <a:latin typeface="Gill Sans MT" panose="020B0502020104020203" pitchFamily="34" charset="0"/>
                <a:ea typeface="Source Sans Pro"/>
                <a:sym typeface="Source Sans Pro"/>
              </a:rPr>
              <a:t>primato dell'enogastronomia.</a:t>
            </a:r>
          </a:p>
        </p:txBody>
      </p:sp>
      <p:sp>
        <p:nvSpPr>
          <p:cNvPr id="50" name="Google Shape;505;p13">
            <a:extLst>
              <a:ext uri="{FF2B5EF4-FFF2-40B4-BE49-F238E27FC236}">
                <a16:creationId xmlns:a16="http://schemas.microsoft.com/office/drawing/2014/main" id="{DE389FB7-2849-4DAE-AE43-EDB94CDCBE68}"/>
              </a:ext>
            </a:extLst>
          </p:cNvPr>
          <p:cNvSpPr txBox="1"/>
          <p:nvPr/>
        </p:nvSpPr>
        <p:spPr>
          <a:xfrm>
            <a:off x="9305864" y="5505876"/>
            <a:ext cx="2082492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524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100" i="0" u="none" strike="noStrike" cap="none" dirty="0">
                <a:solidFill>
                  <a:srgbClr val="03017F"/>
                </a:solidFill>
                <a:latin typeface="Gill Sans MT" panose="020B0502020104020203" pitchFamily="34" charset="0"/>
                <a:ea typeface="Source Sans Pro"/>
                <a:sym typeface="Source Sans Pro"/>
              </a:rPr>
              <a:t>competitor che ambiscono alla stessa parte di mercato  </a:t>
            </a:r>
          </a:p>
        </p:txBody>
      </p: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2C4B8404-2843-8912-7E46-CF9BA8CFD35F}"/>
              </a:ext>
            </a:extLst>
          </p:cNvPr>
          <p:cNvGrpSpPr/>
          <p:nvPr/>
        </p:nvGrpSpPr>
        <p:grpSpPr>
          <a:xfrm>
            <a:off x="8778483" y="5504623"/>
            <a:ext cx="737858" cy="450295"/>
            <a:chOff x="3472510" y="5282381"/>
            <a:chExt cx="737858" cy="450295"/>
          </a:xfrm>
        </p:grpSpPr>
        <p:pic>
          <p:nvPicPr>
            <p:cNvPr id="52" name="Immagine 51" descr="Immagine che contiene Simmetria, cerchio, design&#10;&#10;Descrizione generata automaticamente">
              <a:extLst>
                <a:ext uri="{FF2B5EF4-FFF2-40B4-BE49-F238E27FC236}">
                  <a16:creationId xmlns:a16="http://schemas.microsoft.com/office/drawing/2014/main" id="{407FBE37-E719-1571-1FDB-8C043933D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3517" y="5282381"/>
              <a:ext cx="450295" cy="450295"/>
            </a:xfrm>
            <a:prstGeom prst="rect">
              <a:avLst/>
            </a:prstGeom>
          </p:spPr>
        </p:pic>
        <p:sp>
          <p:nvSpPr>
            <p:cNvPr id="53" name="Google Shape;505;p13">
              <a:extLst>
                <a:ext uri="{FF2B5EF4-FFF2-40B4-BE49-F238E27FC236}">
                  <a16:creationId xmlns:a16="http://schemas.microsoft.com/office/drawing/2014/main" id="{9C39091E-C815-14F9-FC07-E8535A81F74C}"/>
                </a:ext>
              </a:extLst>
            </p:cNvPr>
            <p:cNvSpPr txBox="1"/>
            <p:nvPr/>
          </p:nvSpPr>
          <p:spPr>
            <a:xfrm>
              <a:off x="3472510" y="5380685"/>
              <a:ext cx="737858" cy="215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5240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it-IT" sz="800" b="1" i="0" u="none" strike="noStrike" cap="none" dirty="0">
                  <a:solidFill>
                    <a:schemeClr val="bg1"/>
                  </a:solidFill>
                  <a:latin typeface="Arial Narrow" panose="020B0606020202030204" pitchFamily="34" charset="0"/>
                  <a:ea typeface="Source Sans Pro"/>
                  <a:sym typeface="Source Sans Pro"/>
                </a:rPr>
                <a:t>STOP</a:t>
              </a:r>
              <a:endParaRPr lang="it-IT" sz="1000" b="1" i="0" u="none" strike="noStrike" cap="none" dirty="0">
                <a:solidFill>
                  <a:schemeClr val="bg1"/>
                </a:solidFill>
                <a:latin typeface="Arial Narrow" panose="020B0606020202030204" pitchFamily="34" charset="0"/>
                <a:sym typeface="Arial"/>
              </a:endParaRPr>
            </a:p>
          </p:txBody>
        </p:sp>
      </p:grpSp>
      <p:pic>
        <p:nvPicPr>
          <p:cNvPr id="54" name="Immagine 53" descr="Immagine che contiene logo, simbolo, Blu elettrico, Elementi grafici&#10;&#10;Descrizione generata automaticamente">
            <a:extLst>
              <a:ext uri="{FF2B5EF4-FFF2-40B4-BE49-F238E27FC236}">
                <a16:creationId xmlns:a16="http://schemas.microsoft.com/office/drawing/2014/main" id="{D6CF8105-228C-1544-AEF7-6CCF77E35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8919" y="4570898"/>
            <a:ext cx="470343" cy="47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80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722;p50">
            <a:extLst>
              <a:ext uri="{FF2B5EF4-FFF2-40B4-BE49-F238E27FC236}">
                <a16:creationId xmlns:a16="http://schemas.microsoft.com/office/drawing/2014/main" id="{95AAAA9E-11F0-7DC5-4AC9-7D2863F5434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2669" b="7325"/>
          <a:stretch/>
        </p:blipFill>
        <p:spPr>
          <a:xfrm>
            <a:off x="302502" y="1852545"/>
            <a:ext cx="8924614" cy="4475990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28"/>
          <p:cNvSpPr/>
          <p:nvPr/>
        </p:nvSpPr>
        <p:spPr>
          <a:xfrm>
            <a:off x="11688660" y="6335485"/>
            <a:ext cx="304800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624" name="Google Shape;624;p28"/>
          <p:cNvSpPr txBox="1">
            <a:spLocks noGrp="1"/>
          </p:cNvSpPr>
          <p:nvPr>
            <p:ph type="sldNum" idx="12"/>
          </p:nvPr>
        </p:nvSpPr>
        <p:spPr>
          <a:xfrm>
            <a:off x="11583393" y="6328535"/>
            <a:ext cx="515334" cy="31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t-IT"/>
              <a:t>13</a:t>
            </a:fld>
            <a:endParaRPr/>
          </a:p>
        </p:txBody>
      </p:sp>
      <p:sp>
        <p:nvSpPr>
          <p:cNvPr id="4" name="Google Shape;129;p5">
            <a:extLst>
              <a:ext uri="{FF2B5EF4-FFF2-40B4-BE49-F238E27FC236}">
                <a16:creationId xmlns:a16="http://schemas.microsoft.com/office/drawing/2014/main" id="{C6E0AF45-700B-21C9-14DC-A4B8B38D5F77}"/>
              </a:ext>
            </a:extLst>
          </p:cNvPr>
          <p:cNvSpPr/>
          <p:nvPr/>
        </p:nvSpPr>
        <p:spPr>
          <a:xfrm>
            <a:off x="2642532" y="217716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it-IT" sz="1200" dirty="0">
                <a:solidFill>
                  <a:schemeClr val="lt1"/>
                </a:solidFill>
                <a:latin typeface="Gill Sans MT" panose="020B0502020104020203" pitchFamily="34" charset="0"/>
                <a:sym typeface="Gill Sans"/>
              </a:rPr>
              <a:t>LA DESTINAZIONE</a:t>
            </a:r>
            <a:endParaRPr sz="1200" dirty="0">
              <a:solidFill>
                <a:schemeClr val="lt1"/>
              </a:solidFill>
              <a:latin typeface="Gill Sans MT" panose="020B0502020104020203" pitchFamily="34" charset="0"/>
              <a:sym typeface="Gill Sans"/>
            </a:endParaRPr>
          </a:p>
        </p:txBody>
      </p:sp>
      <p:sp>
        <p:nvSpPr>
          <p:cNvPr id="5" name="Google Shape;130;p5">
            <a:extLst>
              <a:ext uri="{FF2B5EF4-FFF2-40B4-BE49-F238E27FC236}">
                <a16:creationId xmlns:a16="http://schemas.microsoft.com/office/drawing/2014/main" id="{E40DE822-0C32-D06C-D7F9-18FC5015ABF0}"/>
              </a:ext>
            </a:extLst>
          </p:cNvPr>
          <p:cNvSpPr/>
          <p:nvPr/>
        </p:nvSpPr>
        <p:spPr>
          <a:xfrm>
            <a:off x="4980264" y="217716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it-IT" sz="1200" dirty="0">
                <a:solidFill>
                  <a:schemeClr val="lt1"/>
                </a:solidFill>
                <a:latin typeface="Gill Sans MT" panose="020B0502020104020203" pitchFamily="34" charset="0"/>
                <a:sym typeface="Gill Sans"/>
              </a:rPr>
              <a:t>ASSESSMENT</a:t>
            </a:r>
            <a:endParaRPr sz="1200" dirty="0">
              <a:solidFill>
                <a:schemeClr val="lt1"/>
              </a:solidFill>
              <a:latin typeface="Gill Sans MT" panose="020B0502020104020203" pitchFamily="34" charset="0"/>
              <a:sym typeface="Gill Sans"/>
            </a:endParaRPr>
          </a:p>
        </p:txBody>
      </p:sp>
      <p:sp>
        <p:nvSpPr>
          <p:cNvPr id="6" name="Google Shape;133;p5">
            <a:extLst>
              <a:ext uri="{FF2B5EF4-FFF2-40B4-BE49-F238E27FC236}">
                <a16:creationId xmlns:a16="http://schemas.microsoft.com/office/drawing/2014/main" id="{67789B76-11A9-235D-EBB5-8F70C4AE6D1A}"/>
              </a:ext>
            </a:extLst>
          </p:cNvPr>
          <p:cNvSpPr/>
          <p:nvPr/>
        </p:nvSpPr>
        <p:spPr>
          <a:xfrm>
            <a:off x="304800" y="217715"/>
            <a:ext cx="2370116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it-IT" sz="1200" dirty="0">
                <a:solidFill>
                  <a:schemeClr val="lt1"/>
                </a:solidFill>
                <a:latin typeface="Gill Sans MT" panose="020B0502020104020203" pitchFamily="34" charset="0"/>
                <a:sym typeface="Gill Sans"/>
              </a:rPr>
              <a:t>INTRODUZIONE</a:t>
            </a:r>
            <a:endParaRPr sz="1200" dirty="0">
              <a:solidFill>
                <a:schemeClr val="lt1"/>
              </a:solidFill>
              <a:latin typeface="Gill Sans MT" panose="020B0502020104020203" pitchFamily="34" charset="0"/>
              <a:sym typeface="Gill Sans"/>
            </a:endParaRPr>
          </a:p>
        </p:txBody>
      </p:sp>
      <p:sp>
        <p:nvSpPr>
          <p:cNvPr id="7" name="Google Shape;134;p5">
            <a:extLst>
              <a:ext uri="{FF2B5EF4-FFF2-40B4-BE49-F238E27FC236}">
                <a16:creationId xmlns:a16="http://schemas.microsoft.com/office/drawing/2014/main" id="{A2ED82EB-1F2F-C37B-D74B-AAB7840D42CB}"/>
              </a:ext>
            </a:extLst>
          </p:cNvPr>
          <p:cNvSpPr/>
          <p:nvPr/>
        </p:nvSpPr>
        <p:spPr>
          <a:xfrm>
            <a:off x="9655728" y="217715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lt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BRANDING</a:t>
            </a: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8" name="Google Shape;131;p5">
            <a:extLst>
              <a:ext uri="{FF2B5EF4-FFF2-40B4-BE49-F238E27FC236}">
                <a16:creationId xmlns:a16="http://schemas.microsoft.com/office/drawing/2014/main" id="{5653222F-9FE4-06FB-2B3B-CD9B697648F1}"/>
              </a:ext>
            </a:extLst>
          </p:cNvPr>
          <p:cNvSpPr/>
          <p:nvPr/>
        </p:nvSpPr>
        <p:spPr>
          <a:xfrm>
            <a:off x="7317996" y="217716"/>
            <a:ext cx="2337732" cy="30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it-IT" sz="1200" b="1" dirty="0">
                <a:solidFill>
                  <a:schemeClr val="lt1"/>
                </a:solidFill>
                <a:latin typeface="Gill Sans MT" panose="020B0502020104020203" pitchFamily="34" charset="0"/>
                <a:sym typeface="Gill Sans"/>
              </a:rPr>
              <a:t>SENTIMENT</a:t>
            </a:r>
            <a:endParaRPr sz="1200" b="1" dirty="0">
              <a:solidFill>
                <a:schemeClr val="lt1"/>
              </a:solidFill>
              <a:latin typeface="Gill Sans MT" panose="020B0502020104020203" pitchFamily="34" charset="0"/>
              <a:sym typeface="Gill San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1659D61-780A-2C42-5DDA-2C900BF94CB1}"/>
              </a:ext>
            </a:extLst>
          </p:cNvPr>
          <p:cNvSpPr txBox="1"/>
          <p:nvPr/>
        </p:nvSpPr>
        <p:spPr>
          <a:xfrm>
            <a:off x="304800" y="1317616"/>
            <a:ext cx="11636030" cy="502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2400"/>
              <a:buNone/>
              <a:defRPr sz="2400">
                <a:solidFill>
                  <a:srgbClr val="02007D"/>
                </a:solidFill>
                <a:highlight>
                  <a:srgbClr val="FED72F"/>
                </a:highlight>
                <a:latin typeface="Gill Sans MT" panose="020B0502020104020203" pitchFamily="34" charset="0"/>
                <a:ea typeface="Gill Sans"/>
                <a:cs typeface="Gill Sans"/>
              </a:defRPr>
            </a:lvl1pPr>
          </a:lstStyle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 dirty="0">
                <a:solidFill>
                  <a:srgbClr val="03017F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L’analisi sentiment ci mostra un livello di soddisfazione turistica </a:t>
            </a:r>
            <a:r>
              <a:rPr lang="it-IT" sz="1600" i="0" u="none" strike="noStrike" cap="none" dirty="0">
                <a:solidFill>
                  <a:srgbClr val="03017F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molto </a:t>
            </a:r>
            <a:r>
              <a:rPr lang="it-IT" sz="1600" b="1" i="0" u="none" strike="noStrike" cap="none" dirty="0">
                <a:solidFill>
                  <a:srgbClr val="03017F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alto a testimonianza di una destinazione apprezzata in quanto sintesi di diversi aspetti.</a:t>
            </a:r>
            <a:endParaRPr lang="it-IT" sz="1600" dirty="0">
              <a:solidFill>
                <a:srgbClr val="262854"/>
              </a:solidFill>
              <a:effectLst/>
              <a:highlight>
                <a:srgbClr val="FFDA34"/>
              </a:highlight>
              <a:latin typeface="Gill Sans MT" panose="020B0502020104020203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Google Shape;119;p42">
            <a:extLst>
              <a:ext uri="{FF2B5EF4-FFF2-40B4-BE49-F238E27FC236}">
                <a16:creationId xmlns:a16="http://schemas.microsoft.com/office/drawing/2014/main" id="{B86BE8A0-2C3C-9FAA-444B-6B44AFBA3BA4}"/>
              </a:ext>
            </a:extLst>
          </p:cNvPr>
          <p:cNvSpPr txBox="1"/>
          <p:nvPr/>
        </p:nvSpPr>
        <p:spPr>
          <a:xfrm>
            <a:off x="304800" y="771963"/>
            <a:ext cx="10018295" cy="3380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dirty="0">
                <a:solidFill>
                  <a:srgbClr val="ED7D3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Il livello di soddisfazione turistica di </a:t>
            </a:r>
            <a:r>
              <a:rPr lang="it-IT" sz="2400" b="1" i="1" dirty="0">
                <a:solidFill>
                  <a:srgbClr val="ED7D3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Marine di Puglia</a:t>
            </a:r>
            <a:endParaRPr sz="1400" b="1" i="1" u="none" strike="noStrike" cap="none" dirty="0">
              <a:solidFill>
                <a:srgbClr val="ED7D31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pic>
        <p:nvPicPr>
          <p:cNvPr id="39" name="Google Shape;706;p50">
            <a:extLst>
              <a:ext uri="{FF2B5EF4-FFF2-40B4-BE49-F238E27FC236}">
                <a16:creationId xmlns:a16="http://schemas.microsoft.com/office/drawing/2014/main" id="{6FE2B307-0D5B-BE5E-882B-8627AB5820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46918" y="2028049"/>
            <a:ext cx="1641742" cy="1660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722;p50">
            <a:extLst>
              <a:ext uri="{FF2B5EF4-FFF2-40B4-BE49-F238E27FC236}">
                <a16:creationId xmlns:a16="http://schemas.microsoft.com/office/drawing/2014/main" id="{136609CD-EE80-D25D-A9A7-A54B9886B27C}"/>
              </a:ext>
            </a:extLst>
          </p:cNvPr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3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74071" b="4717"/>
          <a:stretch/>
        </p:blipFill>
        <p:spPr>
          <a:xfrm>
            <a:off x="302501" y="5287707"/>
            <a:ext cx="8924614" cy="11866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" name="Gruppo 39">
            <a:extLst>
              <a:ext uri="{FF2B5EF4-FFF2-40B4-BE49-F238E27FC236}">
                <a16:creationId xmlns:a16="http://schemas.microsoft.com/office/drawing/2014/main" id="{6C2182A0-75B6-FCA6-2C11-E622F3C42D8C}"/>
              </a:ext>
            </a:extLst>
          </p:cNvPr>
          <p:cNvGrpSpPr/>
          <p:nvPr/>
        </p:nvGrpSpPr>
        <p:grpSpPr>
          <a:xfrm>
            <a:off x="9070431" y="3944823"/>
            <a:ext cx="3038907" cy="1805246"/>
            <a:chOff x="7813887" y="1462434"/>
            <a:chExt cx="4502369" cy="2674607"/>
          </a:xfrm>
        </p:grpSpPr>
        <p:sp>
          <p:nvSpPr>
            <p:cNvPr id="41" name="Google Shape;708;p50">
              <a:extLst>
                <a:ext uri="{FF2B5EF4-FFF2-40B4-BE49-F238E27FC236}">
                  <a16:creationId xmlns:a16="http://schemas.microsoft.com/office/drawing/2014/main" id="{E41CAEDD-EC9B-3A5F-FFB0-17D54C133784}"/>
                </a:ext>
              </a:extLst>
            </p:cNvPr>
            <p:cNvSpPr txBox="1"/>
            <p:nvPr/>
          </p:nvSpPr>
          <p:spPr>
            <a:xfrm>
              <a:off x="11169628" y="3549007"/>
              <a:ext cx="1146628" cy="5880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46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200" b="0" i="0" u="none" strike="noStrike" cap="none" dirty="0">
                  <a:solidFill>
                    <a:srgbClr val="3A3838"/>
                  </a:solidFill>
                  <a:latin typeface="Gill Sans MT" panose="020B0502020104020203" pitchFamily="34" charset="0"/>
                  <a:ea typeface="Gill Sans"/>
                  <a:cs typeface="Gill Sans"/>
                  <a:sym typeface="Gill Sans"/>
                </a:rPr>
                <a:t>percezione</a:t>
              </a:r>
              <a:endParaRPr dirty="0"/>
            </a:p>
            <a:p>
              <a:pPr marL="12700" marR="0" lvl="0" indent="0" algn="l" rtl="0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None/>
              </a:pPr>
              <a:r>
                <a:rPr lang="it-IT" sz="1200" b="0" i="0" u="none" strike="noStrike" cap="none" dirty="0">
                  <a:solidFill>
                    <a:srgbClr val="3A3838"/>
                  </a:solidFill>
                  <a:latin typeface="Gill Sans MT" panose="020B0502020104020203" pitchFamily="34" charset="0"/>
                  <a:ea typeface="Gill Sans"/>
                  <a:cs typeface="Gill Sans"/>
                  <a:sym typeface="Gill Sans"/>
                </a:rPr>
                <a:t>individuale </a:t>
              </a:r>
              <a:endParaRPr sz="1200" b="0" i="0" u="none" strike="noStrike" cap="none" dirty="0">
                <a:solidFill>
                  <a:srgbClr val="3A3838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endParaRPr>
            </a:p>
          </p:txBody>
        </p:sp>
        <p:grpSp>
          <p:nvGrpSpPr>
            <p:cNvPr id="42" name="Gruppo 41">
              <a:extLst>
                <a:ext uri="{FF2B5EF4-FFF2-40B4-BE49-F238E27FC236}">
                  <a16:creationId xmlns:a16="http://schemas.microsoft.com/office/drawing/2014/main" id="{4EB2CAAE-3509-CAD3-9DEC-885FF636245E}"/>
                </a:ext>
              </a:extLst>
            </p:cNvPr>
            <p:cNvGrpSpPr/>
            <p:nvPr/>
          </p:nvGrpSpPr>
          <p:grpSpPr>
            <a:xfrm>
              <a:off x="7813887" y="1462434"/>
              <a:ext cx="3476571" cy="2644477"/>
              <a:chOff x="7813887" y="1462434"/>
              <a:chExt cx="3476571" cy="2644477"/>
            </a:xfrm>
          </p:grpSpPr>
          <p:sp>
            <p:nvSpPr>
              <p:cNvPr id="43" name="Google Shape;707;p50">
                <a:extLst>
                  <a:ext uri="{FF2B5EF4-FFF2-40B4-BE49-F238E27FC236}">
                    <a16:creationId xmlns:a16="http://schemas.microsoft.com/office/drawing/2014/main" id="{070CC61F-3179-2D3C-D95D-C991540C511A}"/>
                  </a:ext>
                </a:extLst>
              </p:cNvPr>
              <p:cNvSpPr txBox="1"/>
              <p:nvPr/>
            </p:nvSpPr>
            <p:spPr>
              <a:xfrm>
                <a:off x="9300747" y="1462434"/>
                <a:ext cx="1773386" cy="295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4600" rIns="0" bIns="0" anchor="t" anchorCtr="0">
                <a:spAutoFit/>
              </a:bodyPr>
              <a:lstStyle/>
              <a:p>
                <a:pPr marL="1270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200" b="0" i="0" u="none" strike="noStrike" cap="none" dirty="0">
                    <a:solidFill>
                      <a:srgbClr val="3A3838"/>
                    </a:solidFill>
                    <a:latin typeface="Gill Sans MT" panose="020B0502020104020203" pitchFamily="34" charset="0"/>
                    <a:ea typeface="Gill Sans"/>
                    <a:cs typeface="Gill Sans"/>
                    <a:sym typeface="Gill Sans"/>
                  </a:rPr>
                  <a:t>percezione servizi</a:t>
                </a:r>
                <a:endParaRPr sz="1200" b="0" i="0" u="none" strike="noStrike" cap="none" dirty="0">
                  <a:solidFill>
                    <a:srgbClr val="3A3838"/>
                  </a:solidFill>
                  <a:latin typeface="Gill Sans MT" panose="020B0502020104020203" pitchFamily="34" charset="0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44" name="Google Shape;709;p50">
                <a:extLst>
                  <a:ext uri="{FF2B5EF4-FFF2-40B4-BE49-F238E27FC236}">
                    <a16:creationId xmlns:a16="http://schemas.microsoft.com/office/drawing/2014/main" id="{F588F756-C59D-8106-FD71-D5EFE9434030}"/>
                  </a:ext>
                </a:extLst>
              </p:cNvPr>
              <p:cNvSpPr txBox="1"/>
              <p:nvPr/>
            </p:nvSpPr>
            <p:spPr>
              <a:xfrm>
                <a:off x="7813887" y="3518877"/>
                <a:ext cx="1307290" cy="5880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4600" rIns="0" bIns="0" anchor="t" anchorCtr="0">
                <a:spAutoFit/>
              </a:bodyPr>
              <a:lstStyle/>
              <a:p>
                <a:pPr marL="1270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200" b="0" i="0" u="none" strike="noStrike" cap="none" dirty="0">
                    <a:solidFill>
                      <a:srgbClr val="3A3838"/>
                    </a:solidFill>
                    <a:latin typeface="Gill Sans MT" panose="020B0502020104020203" pitchFamily="34" charset="0"/>
                    <a:ea typeface="Gill Sans"/>
                    <a:cs typeface="Gill Sans"/>
                    <a:sym typeface="Gill Sans"/>
                  </a:rPr>
                  <a:t>percezione</a:t>
                </a:r>
                <a:endParaRPr dirty="0"/>
              </a:p>
              <a:p>
                <a:pPr marL="12700" marR="0" lvl="0" indent="0" algn="ctr" rtl="0">
                  <a:lnSpc>
                    <a:spcPct val="100000"/>
                  </a:lnSpc>
                  <a:spcBef>
                    <a:spcPts val="114"/>
                  </a:spcBef>
                  <a:spcAft>
                    <a:spcPts val="0"/>
                  </a:spcAft>
                  <a:buNone/>
                </a:pPr>
                <a:r>
                  <a:rPr lang="it-IT" sz="1200" b="0" i="0" u="none" strike="noStrike" cap="none" dirty="0">
                    <a:solidFill>
                      <a:srgbClr val="3A3838"/>
                    </a:solidFill>
                    <a:latin typeface="Gill Sans MT" panose="020B0502020104020203" pitchFamily="34" charset="0"/>
                    <a:ea typeface="Gill Sans"/>
                    <a:cs typeface="Gill Sans"/>
                    <a:sym typeface="Gill Sans"/>
                  </a:rPr>
                  <a:t>complessiva</a:t>
                </a:r>
                <a:endParaRPr sz="1200" b="0" i="0" u="none" strike="noStrike" cap="none" dirty="0">
                  <a:solidFill>
                    <a:srgbClr val="3A3838"/>
                  </a:solidFill>
                  <a:latin typeface="Gill Sans MT" panose="020B0502020104020203" pitchFamily="34" charset="0"/>
                  <a:ea typeface="Gill Sans"/>
                  <a:cs typeface="Gill Sans"/>
                  <a:sym typeface="Gill Sans"/>
                </a:endParaRPr>
              </a:p>
            </p:txBody>
          </p:sp>
          <p:grpSp>
            <p:nvGrpSpPr>
              <p:cNvPr id="45" name="Google Shape;710;p50">
                <a:extLst>
                  <a:ext uri="{FF2B5EF4-FFF2-40B4-BE49-F238E27FC236}">
                    <a16:creationId xmlns:a16="http://schemas.microsoft.com/office/drawing/2014/main" id="{ECA84F1A-F12C-7811-4FD2-1C9161582C28}"/>
                  </a:ext>
                </a:extLst>
              </p:cNvPr>
              <p:cNvGrpSpPr/>
              <p:nvPr/>
            </p:nvGrpSpPr>
            <p:grpSpPr>
              <a:xfrm>
                <a:off x="9003501" y="1784301"/>
                <a:ext cx="2286957" cy="2318580"/>
                <a:chOff x="6891776" y="2707265"/>
                <a:chExt cx="3847323" cy="3847323"/>
              </a:xfrm>
            </p:grpSpPr>
            <p:sp>
              <p:nvSpPr>
                <p:cNvPr id="50" name="Google Shape;711;p50">
                  <a:extLst>
                    <a:ext uri="{FF2B5EF4-FFF2-40B4-BE49-F238E27FC236}">
                      <a16:creationId xmlns:a16="http://schemas.microsoft.com/office/drawing/2014/main" id="{63C69BBF-B7FE-836A-4A7C-CE51D2E3C09C}"/>
                    </a:ext>
                  </a:extLst>
                </p:cNvPr>
                <p:cNvSpPr/>
                <p:nvPr/>
              </p:nvSpPr>
              <p:spPr>
                <a:xfrm>
                  <a:off x="6891776" y="2707265"/>
                  <a:ext cx="3847323" cy="3847323"/>
                </a:xfrm>
                <a:prstGeom prst="ellipse">
                  <a:avLst/>
                </a:prstGeom>
                <a:noFill/>
                <a:ln w="25400" cap="flat" cmpd="sng">
                  <a:solidFill>
                    <a:srgbClr val="AEABA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>
                    <a:solidFill>
                      <a:srgbClr val="3A3838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712;p50">
                  <a:extLst>
                    <a:ext uri="{FF2B5EF4-FFF2-40B4-BE49-F238E27FC236}">
                      <a16:creationId xmlns:a16="http://schemas.microsoft.com/office/drawing/2014/main" id="{AD7D467D-7827-07FD-C73C-DAC3578F2209}"/>
                    </a:ext>
                  </a:extLst>
                </p:cNvPr>
                <p:cNvSpPr/>
                <p:nvPr/>
              </p:nvSpPr>
              <p:spPr>
                <a:xfrm>
                  <a:off x="7391829" y="3190720"/>
                  <a:ext cx="2872123" cy="2872123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AEABA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>
                    <a:solidFill>
                      <a:srgbClr val="3A3838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" name="Google Shape;713;p50">
                  <a:extLst>
                    <a:ext uri="{FF2B5EF4-FFF2-40B4-BE49-F238E27FC236}">
                      <a16:creationId xmlns:a16="http://schemas.microsoft.com/office/drawing/2014/main" id="{968B0CD7-DDAF-4D5B-0CFB-37D889F1544F}"/>
                    </a:ext>
                  </a:extLst>
                </p:cNvPr>
                <p:cNvSpPr/>
                <p:nvPr/>
              </p:nvSpPr>
              <p:spPr>
                <a:xfrm>
                  <a:off x="7835645" y="3663041"/>
                  <a:ext cx="1927480" cy="1927480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AEABA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>
                    <a:solidFill>
                      <a:srgbClr val="3A3838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714;p50">
                  <a:extLst>
                    <a:ext uri="{FF2B5EF4-FFF2-40B4-BE49-F238E27FC236}">
                      <a16:creationId xmlns:a16="http://schemas.microsoft.com/office/drawing/2014/main" id="{D8BD5C9F-38A8-1597-DA0D-73700BC9A31D}"/>
                    </a:ext>
                  </a:extLst>
                </p:cNvPr>
                <p:cNvSpPr/>
                <p:nvPr/>
              </p:nvSpPr>
              <p:spPr>
                <a:xfrm>
                  <a:off x="8334109" y="4146719"/>
                  <a:ext cx="975754" cy="975754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AEABA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>
                    <a:solidFill>
                      <a:srgbClr val="3A3838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4" name="Google Shape;715;p50">
                  <a:extLst>
                    <a:ext uri="{FF2B5EF4-FFF2-40B4-BE49-F238E27FC236}">
                      <a16:creationId xmlns:a16="http://schemas.microsoft.com/office/drawing/2014/main" id="{269CFAAD-7EE5-E9E0-7261-EB573B044EFB}"/>
                    </a:ext>
                  </a:extLst>
                </p:cNvPr>
                <p:cNvCxnSpPr>
                  <a:stCxn id="50" idx="0"/>
                  <a:endCxn id="50" idx="4"/>
                </p:cNvCxnSpPr>
                <p:nvPr/>
              </p:nvCxnSpPr>
              <p:spPr>
                <a:xfrm>
                  <a:off x="8815438" y="2707265"/>
                  <a:ext cx="0" cy="3847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EABA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5" name="Google Shape;716;p50">
                  <a:extLst>
                    <a:ext uri="{FF2B5EF4-FFF2-40B4-BE49-F238E27FC236}">
                      <a16:creationId xmlns:a16="http://schemas.microsoft.com/office/drawing/2014/main" id="{2A447B4A-F096-E012-58BF-FB595F7D96E7}"/>
                    </a:ext>
                  </a:extLst>
                </p:cNvPr>
                <p:cNvCxnSpPr/>
                <p:nvPr/>
              </p:nvCxnSpPr>
              <p:spPr>
                <a:xfrm>
                  <a:off x="7176212" y="3636709"/>
                  <a:ext cx="3295564" cy="197661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EABA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6" name="Google Shape;717;p50">
                  <a:extLst>
                    <a:ext uri="{FF2B5EF4-FFF2-40B4-BE49-F238E27FC236}">
                      <a16:creationId xmlns:a16="http://schemas.microsoft.com/office/drawing/2014/main" id="{3A00A7BD-B38D-4DD0-BEC3-76B051412167}"/>
                    </a:ext>
                  </a:extLst>
                </p:cNvPr>
                <p:cNvCxnSpPr/>
                <p:nvPr/>
              </p:nvCxnSpPr>
              <p:spPr>
                <a:xfrm rot="10800000" flipH="1">
                  <a:off x="7131389" y="3685039"/>
                  <a:ext cx="3340387" cy="190048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AEABA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46" name="Google Shape;718;p50">
                <a:extLst>
                  <a:ext uri="{FF2B5EF4-FFF2-40B4-BE49-F238E27FC236}">
                    <a16:creationId xmlns:a16="http://schemas.microsoft.com/office/drawing/2014/main" id="{4C4A611D-0DC5-38A9-ABF3-B557A3E8BC41}"/>
                  </a:ext>
                </a:extLst>
              </p:cNvPr>
              <p:cNvSpPr/>
              <p:nvPr/>
            </p:nvSpPr>
            <p:spPr>
              <a:xfrm>
                <a:off x="9315270" y="1981869"/>
                <a:ext cx="1758677" cy="1655661"/>
              </a:xfrm>
              <a:custGeom>
                <a:avLst/>
                <a:gdLst/>
                <a:ahLst/>
                <a:cxnLst/>
                <a:rect l="l" t="t" r="r" b="b"/>
                <a:pathLst>
                  <a:path w="3527091" h="3275202" extrusionOk="0">
                    <a:moveTo>
                      <a:pt x="1654388" y="144"/>
                    </a:moveTo>
                    <a:cubicBezTo>
                      <a:pt x="2232247" y="22016"/>
                      <a:pt x="3787101" y="2579737"/>
                      <a:pt x="3489648" y="3009114"/>
                    </a:cubicBezTo>
                    <a:cubicBezTo>
                      <a:pt x="3192195" y="3438491"/>
                      <a:pt x="322124" y="3314490"/>
                      <a:pt x="22492" y="2877882"/>
                    </a:cubicBezTo>
                    <a:cubicBezTo>
                      <a:pt x="-183367" y="2445369"/>
                      <a:pt x="1076529" y="-21728"/>
                      <a:pt x="1654388" y="144"/>
                    </a:cubicBezTo>
                    <a:close/>
                  </a:path>
                </a:pathLst>
              </a:custGeom>
              <a:solidFill>
                <a:srgbClr val="ED8B18">
                  <a:alpha val="40784"/>
                </a:srgbClr>
              </a:solidFill>
              <a:ln w="25400" cap="flat" cmpd="sng">
                <a:solidFill>
                  <a:srgbClr val="ED8B1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719;p50">
                <a:extLst>
                  <a:ext uri="{FF2B5EF4-FFF2-40B4-BE49-F238E27FC236}">
                    <a16:creationId xmlns:a16="http://schemas.microsoft.com/office/drawing/2014/main" id="{42EF7F53-D71B-3F17-86FF-00DB00B61133}"/>
                  </a:ext>
                </a:extLst>
              </p:cNvPr>
              <p:cNvSpPr/>
              <p:nvPr/>
            </p:nvSpPr>
            <p:spPr>
              <a:xfrm>
                <a:off x="10097959" y="1929013"/>
                <a:ext cx="65948" cy="66860"/>
              </a:xfrm>
              <a:prstGeom prst="ellipse">
                <a:avLst/>
              </a:prstGeom>
              <a:solidFill>
                <a:schemeClr val="lt1"/>
              </a:solidFill>
              <a:ln w="25400" cap="flat" cmpd="sng">
                <a:solidFill>
                  <a:srgbClr val="ED8B1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720;p50">
                <a:extLst>
                  <a:ext uri="{FF2B5EF4-FFF2-40B4-BE49-F238E27FC236}">
                    <a16:creationId xmlns:a16="http://schemas.microsoft.com/office/drawing/2014/main" id="{7CC162B2-1ACA-57F7-ED1E-872BBE2398FD}"/>
                  </a:ext>
                </a:extLst>
              </p:cNvPr>
              <p:cNvSpPr/>
              <p:nvPr/>
            </p:nvSpPr>
            <p:spPr>
              <a:xfrm>
                <a:off x="11031570" y="3452016"/>
                <a:ext cx="65948" cy="66860"/>
              </a:xfrm>
              <a:prstGeom prst="ellipse">
                <a:avLst/>
              </a:prstGeom>
              <a:solidFill>
                <a:schemeClr val="lt1"/>
              </a:solidFill>
              <a:ln w="25400" cap="flat" cmpd="sng">
                <a:solidFill>
                  <a:srgbClr val="ED8B1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721;p50">
                <a:extLst>
                  <a:ext uri="{FF2B5EF4-FFF2-40B4-BE49-F238E27FC236}">
                    <a16:creationId xmlns:a16="http://schemas.microsoft.com/office/drawing/2014/main" id="{D87D616C-AD0E-1C99-F8CC-27D1521707DC}"/>
                  </a:ext>
                </a:extLst>
              </p:cNvPr>
              <p:cNvSpPr/>
              <p:nvPr/>
            </p:nvSpPr>
            <p:spPr>
              <a:xfrm>
                <a:off x="9300747" y="3389793"/>
                <a:ext cx="65948" cy="66860"/>
              </a:xfrm>
              <a:prstGeom prst="ellipse">
                <a:avLst/>
              </a:prstGeom>
              <a:solidFill>
                <a:schemeClr val="lt1"/>
              </a:solidFill>
              <a:ln w="25400" cap="flat" cmpd="sng">
                <a:solidFill>
                  <a:srgbClr val="ED8B1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5349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8"/>
          <p:cNvSpPr/>
          <p:nvPr/>
        </p:nvSpPr>
        <p:spPr>
          <a:xfrm>
            <a:off x="11688660" y="6335485"/>
            <a:ext cx="304800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624" name="Google Shape;624;p28"/>
          <p:cNvSpPr txBox="1">
            <a:spLocks noGrp="1"/>
          </p:cNvSpPr>
          <p:nvPr>
            <p:ph type="sldNum" idx="12"/>
          </p:nvPr>
        </p:nvSpPr>
        <p:spPr>
          <a:xfrm>
            <a:off x="11583393" y="6328535"/>
            <a:ext cx="515334" cy="31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t-IT"/>
              <a:t>14</a:t>
            </a:fld>
            <a:endParaRPr/>
          </a:p>
        </p:txBody>
      </p:sp>
      <p:sp>
        <p:nvSpPr>
          <p:cNvPr id="4" name="Google Shape;129;p5">
            <a:extLst>
              <a:ext uri="{FF2B5EF4-FFF2-40B4-BE49-F238E27FC236}">
                <a16:creationId xmlns:a16="http://schemas.microsoft.com/office/drawing/2014/main" id="{C6E0AF45-700B-21C9-14DC-A4B8B38D5F77}"/>
              </a:ext>
            </a:extLst>
          </p:cNvPr>
          <p:cNvSpPr/>
          <p:nvPr/>
        </p:nvSpPr>
        <p:spPr>
          <a:xfrm>
            <a:off x="2642532" y="217716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it-IT" sz="1200" dirty="0">
                <a:solidFill>
                  <a:schemeClr val="lt1"/>
                </a:solidFill>
                <a:latin typeface="Gill Sans MT" panose="020B0502020104020203" pitchFamily="34" charset="0"/>
                <a:sym typeface="Gill Sans"/>
              </a:rPr>
              <a:t>LA DESTINAZIONE</a:t>
            </a:r>
            <a:endParaRPr sz="1200" dirty="0">
              <a:solidFill>
                <a:schemeClr val="lt1"/>
              </a:solidFill>
              <a:latin typeface="Gill Sans MT" panose="020B0502020104020203" pitchFamily="34" charset="0"/>
              <a:sym typeface="Gill Sans"/>
            </a:endParaRPr>
          </a:p>
        </p:txBody>
      </p:sp>
      <p:sp>
        <p:nvSpPr>
          <p:cNvPr id="5" name="Google Shape;130;p5">
            <a:extLst>
              <a:ext uri="{FF2B5EF4-FFF2-40B4-BE49-F238E27FC236}">
                <a16:creationId xmlns:a16="http://schemas.microsoft.com/office/drawing/2014/main" id="{E40DE822-0C32-D06C-D7F9-18FC5015ABF0}"/>
              </a:ext>
            </a:extLst>
          </p:cNvPr>
          <p:cNvSpPr/>
          <p:nvPr/>
        </p:nvSpPr>
        <p:spPr>
          <a:xfrm>
            <a:off x="4980264" y="217716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it-IT" sz="1200" dirty="0">
                <a:solidFill>
                  <a:schemeClr val="lt1"/>
                </a:solidFill>
                <a:latin typeface="Gill Sans MT" panose="020B0502020104020203" pitchFamily="34" charset="0"/>
                <a:sym typeface="Gill Sans"/>
              </a:rPr>
              <a:t>ASSESSMENT</a:t>
            </a:r>
            <a:endParaRPr sz="1200" dirty="0">
              <a:solidFill>
                <a:schemeClr val="lt1"/>
              </a:solidFill>
              <a:latin typeface="Gill Sans MT" panose="020B0502020104020203" pitchFamily="34" charset="0"/>
              <a:sym typeface="Gill Sans"/>
            </a:endParaRPr>
          </a:p>
        </p:txBody>
      </p:sp>
      <p:sp>
        <p:nvSpPr>
          <p:cNvPr id="6" name="Google Shape;133;p5">
            <a:extLst>
              <a:ext uri="{FF2B5EF4-FFF2-40B4-BE49-F238E27FC236}">
                <a16:creationId xmlns:a16="http://schemas.microsoft.com/office/drawing/2014/main" id="{67789B76-11A9-235D-EBB5-8F70C4AE6D1A}"/>
              </a:ext>
            </a:extLst>
          </p:cNvPr>
          <p:cNvSpPr/>
          <p:nvPr/>
        </p:nvSpPr>
        <p:spPr>
          <a:xfrm>
            <a:off x="304800" y="217715"/>
            <a:ext cx="2370116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it-IT" sz="1200" dirty="0">
                <a:solidFill>
                  <a:schemeClr val="lt1"/>
                </a:solidFill>
                <a:latin typeface="Gill Sans MT" panose="020B0502020104020203" pitchFamily="34" charset="0"/>
                <a:sym typeface="Gill Sans"/>
              </a:rPr>
              <a:t>INTRODUZIONE</a:t>
            </a:r>
            <a:endParaRPr sz="1200" dirty="0">
              <a:solidFill>
                <a:schemeClr val="lt1"/>
              </a:solidFill>
              <a:latin typeface="Gill Sans MT" panose="020B0502020104020203" pitchFamily="34" charset="0"/>
              <a:sym typeface="Gill Sans"/>
            </a:endParaRPr>
          </a:p>
        </p:txBody>
      </p:sp>
      <p:sp>
        <p:nvSpPr>
          <p:cNvPr id="7" name="Google Shape;134;p5">
            <a:extLst>
              <a:ext uri="{FF2B5EF4-FFF2-40B4-BE49-F238E27FC236}">
                <a16:creationId xmlns:a16="http://schemas.microsoft.com/office/drawing/2014/main" id="{A2ED82EB-1F2F-C37B-D74B-AAB7840D42CB}"/>
              </a:ext>
            </a:extLst>
          </p:cNvPr>
          <p:cNvSpPr/>
          <p:nvPr/>
        </p:nvSpPr>
        <p:spPr>
          <a:xfrm>
            <a:off x="9655728" y="217715"/>
            <a:ext cx="2337732" cy="304800"/>
          </a:xfrm>
          <a:prstGeom prst="rect">
            <a:avLst/>
          </a:prstGeom>
          <a:solidFill>
            <a:srgbClr val="FF71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it-IT" sz="1200" b="1" dirty="0">
                <a:solidFill>
                  <a:schemeClr val="lt1"/>
                </a:solidFill>
                <a:latin typeface="Gill Sans MT" panose="020B0502020104020203" pitchFamily="34" charset="0"/>
                <a:sym typeface="Gill Sans"/>
              </a:rPr>
              <a:t>BRANDING</a:t>
            </a:r>
            <a:endParaRPr sz="1200" b="1" dirty="0">
              <a:solidFill>
                <a:schemeClr val="lt1"/>
              </a:solidFill>
              <a:latin typeface="Gill Sans MT" panose="020B0502020104020203" pitchFamily="34" charset="0"/>
              <a:sym typeface="Gill Sans"/>
            </a:endParaRPr>
          </a:p>
        </p:txBody>
      </p:sp>
      <p:sp>
        <p:nvSpPr>
          <p:cNvPr id="8" name="Google Shape;131;p5">
            <a:extLst>
              <a:ext uri="{FF2B5EF4-FFF2-40B4-BE49-F238E27FC236}">
                <a16:creationId xmlns:a16="http://schemas.microsoft.com/office/drawing/2014/main" id="{5653222F-9FE4-06FB-2B3B-CD9B697648F1}"/>
              </a:ext>
            </a:extLst>
          </p:cNvPr>
          <p:cNvSpPr/>
          <p:nvPr/>
        </p:nvSpPr>
        <p:spPr>
          <a:xfrm>
            <a:off x="7317996" y="217716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it-IT" sz="1200" dirty="0">
                <a:solidFill>
                  <a:schemeClr val="lt1"/>
                </a:solidFill>
                <a:latin typeface="Gill Sans MT" panose="020B0502020104020203" pitchFamily="34" charset="0"/>
                <a:sym typeface="Gill Sans"/>
              </a:rPr>
              <a:t>SENTIMENT</a:t>
            </a:r>
            <a:endParaRPr sz="1200" dirty="0">
              <a:solidFill>
                <a:schemeClr val="lt1"/>
              </a:solidFill>
              <a:latin typeface="Gill Sans MT" panose="020B0502020104020203" pitchFamily="34" charset="0"/>
              <a:sym typeface="Gill San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1659D61-780A-2C42-5DDA-2C900BF94CB1}"/>
              </a:ext>
            </a:extLst>
          </p:cNvPr>
          <p:cNvSpPr txBox="1"/>
          <p:nvPr/>
        </p:nvSpPr>
        <p:spPr>
          <a:xfrm>
            <a:off x="304800" y="1317616"/>
            <a:ext cx="11636030" cy="502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2400"/>
              <a:buNone/>
              <a:defRPr sz="2400">
                <a:solidFill>
                  <a:srgbClr val="02007D"/>
                </a:solidFill>
                <a:highlight>
                  <a:srgbClr val="FED72F"/>
                </a:highlight>
                <a:latin typeface="Gill Sans MT" panose="020B0502020104020203" pitchFamily="34" charset="0"/>
                <a:ea typeface="Gill Sans"/>
                <a:cs typeface="Gill Sans"/>
              </a:defRPr>
            </a:lvl1pPr>
          </a:lstStyle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 dirty="0">
                <a:solidFill>
                  <a:srgbClr val="03017F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Il </a:t>
            </a:r>
            <a:r>
              <a:rPr lang="it-IT" sz="1600" b="1" i="0" u="none" strike="noStrike" cap="none" dirty="0">
                <a:solidFill>
                  <a:srgbClr val="03017F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mismatch</a:t>
            </a:r>
            <a:r>
              <a:rPr lang="it-IT" sz="1600" b="0" i="0" u="none" strike="noStrike" cap="none" dirty="0">
                <a:solidFill>
                  <a:srgbClr val="03017F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 tra i risultati sentiment e branding ci racconta di una destinazion</a:t>
            </a:r>
            <a:r>
              <a:rPr lang="it-IT" sz="1600" dirty="0">
                <a:solidFill>
                  <a:srgbClr val="03017F"/>
                </a:solidFill>
                <a:sym typeface="Gill Sans"/>
              </a:rPr>
              <a:t>e capace di soddisfare i turisti che visitano la destinazione ma </a:t>
            </a:r>
            <a:r>
              <a:rPr lang="it-IT" sz="1600" b="1" dirty="0">
                <a:solidFill>
                  <a:srgbClr val="03017F"/>
                </a:solidFill>
                <a:sym typeface="Gill Sans"/>
              </a:rPr>
              <a:t>non di raccontarsi al massimo </a:t>
            </a:r>
            <a:r>
              <a:rPr lang="it-IT" sz="1600" dirty="0">
                <a:solidFill>
                  <a:srgbClr val="03017F"/>
                </a:solidFill>
                <a:sym typeface="Gill Sans"/>
              </a:rPr>
              <a:t>ai potenziali turisti.</a:t>
            </a:r>
            <a:endParaRPr lang="it-IT" sz="14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600" dirty="0">
                <a:solidFill>
                  <a:srgbClr val="262854"/>
                </a:solidFill>
                <a:effectLst/>
                <a:highlight>
                  <a:srgbClr val="FFDA34"/>
                </a:highlight>
                <a:latin typeface="Gill Sans MT" panose="020B0502020104020203" pitchFamily="34" charset="0"/>
                <a:ea typeface="Source Sans Pro" panose="020B0503030403020204" pitchFamily="34" charset="0"/>
              </a:rPr>
              <a:t> </a:t>
            </a:r>
          </a:p>
        </p:txBody>
      </p:sp>
      <p:sp>
        <p:nvSpPr>
          <p:cNvPr id="10" name="Google Shape;119;p42">
            <a:extLst>
              <a:ext uri="{FF2B5EF4-FFF2-40B4-BE49-F238E27FC236}">
                <a16:creationId xmlns:a16="http://schemas.microsoft.com/office/drawing/2014/main" id="{B86BE8A0-2C3C-9FAA-444B-6B44AFBA3BA4}"/>
              </a:ext>
            </a:extLst>
          </p:cNvPr>
          <p:cNvSpPr txBox="1"/>
          <p:nvPr/>
        </p:nvSpPr>
        <p:spPr>
          <a:xfrm>
            <a:off x="304800" y="771963"/>
            <a:ext cx="10018295" cy="3380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dirty="0">
                <a:solidFill>
                  <a:srgbClr val="FF718B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Il livello di appeal turistico di </a:t>
            </a:r>
            <a:r>
              <a:rPr lang="it-IT" sz="2400" b="1" i="1" dirty="0">
                <a:solidFill>
                  <a:srgbClr val="FF718B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Marine di Puglia</a:t>
            </a:r>
            <a:endParaRPr sz="1400" b="1" i="1" u="none" strike="noStrike" cap="none" dirty="0">
              <a:solidFill>
                <a:srgbClr val="FF718B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pic>
        <p:nvPicPr>
          <p:cNvPr id="12" name="Google Shape;753;p52">
            <a:extLst>
              <a:ext uri="{FF2B5EF4-FFF2-40B4-BE49-F238E27FC236}">
                <a16:creationId xmlns:a16="http://schemas.microsoft.com/office/drawing/2014/main" id="{AAB3559E-55D2-D747-0CF8-46B1A59FE5DC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0129"/>
          <a:stretch/>
        </p:blipFill>
        <p:spPr>
          <a:xfrm>
            <a:off x="11499" y="1965860"/>
            <a:ext cx="9729629" cy="45026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uppo 12">
            <a:extLst>
              <a:ext uri="{FF2B5EF4-FFF2-40B4-BE49-F238E27FC236}">
                <a16:creationId xmlns:a16="http://schemas.microsoft.com/office/drawing/2014/main" id="{984E42F8-EE20-E95B-E86F-BE7EFCA78181}"/>
              </a:ext>
            </a:extLst>
          </p:cNvPr>
          <p:cNvGrpSpPr/>
          <p:nvPr/>
        </p:nvGrpSpPr>
        <p:grpSpPr>
          <a:xfrm>
            <a:off x="9153971" y="3833090"/>
            <a:ext cx="3269628" cy="1934034"/>
            <a:chOff x="7620848" y="829778"/>
            <a:chExt cx="4955993" cy="2931544"/>
          </a:xfrm>
        </p:grpSpPr>
        <p:sp>
          <p:nvSpPr>
            <p:cNvPr id="14" name="Google Shape;767;p52">
              <a:extLst>
                <a:ext uri="{FF2B5EF4-FFF2-40B4-BE49-F238E27FC236}">
                  <a16:creationId xmlns:a16="http://schemas.microsoft.com/office/drawing/2014/main" id="{91432E86-6447-88F8-4140-F54C7C068F20}"/>
                </a:ext>
              </a:extLst>
            </p:cNvPr>
            <p:cNvSpPr txBox="1"/>
            <p:nvPr/>
          </p:nvSpPr>
          <p:spPr>
            <a:xfrm>
              <a:off x="9021892" y="829778"/>
              <a:ext cx="2006126" cy="58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4600" rIns="0" bIns="0" anchor="t" anchorCtr="0">
              <a:spAutoFit/>
            </a:bodyPr>
            <a:lstStyle/>
            <a:p>
              <a:pPr marL="1270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200" b="0" i="0" u="none" strike="noStrike" cap="none" dirty="0">
                  <a:solidFill>
                    <a:srgbClr val="3A3838"/>
                  </a:solidFill>
                  <a:latin typeface="Gill Sans MT" panose="020B0502020104020203" pitchFamily="34" charset="0"/>
                  <a:ea typeface="Gill Sans"/>
                  <a:cs typeface="Gill Sans"/>
                  <a:sym typeface="Gill Sans"/>
                </a:rPr>
                <a:t>dimensione quantitativa</a:t>
              </a:r>
              <a:endParaRPr sz="1200" b="0" i="0" u="none" strike="noStrike" cap="none" dirty="0">
                <a:solidFill>
                  <a:srgbClr val="3A3838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" name="Google Shape;768;p52">
              <a:extLst>
                <a:ext uri="{FF2B5EF4-FFF2-40B4-BE49-F238E27FC236}">
                  <a16:creationId xmlns:a16="http://schemas.microsoft.com/office/drawing/2014/main" id="{2F1766AF-4B90-1A72-1C65-12A56AC675E9}"/>
                </a:ext>
              </a:extLst>
            </p:cNvPr>
            <p:cNvSpPr txBox="1"/>
            <p:nvPr/>
          </p:nvSpPr>
          <p:spPr>
            <a:xfrm>
              <a:off x="11028017" y="3136926"/>
              <a:ext cx="1548824" cy="624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46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200" b="0" i="0" u="none" strike="noStrike" cap="none" dirty="0">
                  <a:solidFill>
                    <a:srgbClr val="3A3838"/>
                  </a:solidFill>
                  <a:latin typeface="Gill Sans MT" panose="020B0502020104020203" pitchFamily="34" charset="0"/>
                  <a:ea typeface="Gill Sans"/>
                  <a:cs typeface="Gill Sans"/>
                  <a:sym typeface="Gill Sans"/>
                </a:rPr>
                <a:t>dimensione</a:t>
              </a:r>
              <a:endParaRPr sz="1200" b="0" i="0" u="none" strike="noStrike" cap="none" dirty="0">
                <a:solidFill>
                  <a:srgbClr val="3A3838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endParaRPr>
            </a:p>
            <a:p>
              <a:pPr marL="12700" marR="0" lvl="0" indent="0" algn="l" rtl="0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None/>
              </a:pPr>
              <a:r>
                <a:rPr lang="it-IT" sz="1200" b="0" i="0" u="none" strike="noStrike" cap="none" dirty="0">
                  <a:solidFill>
                    <a:srgbClr val="3A3838"/>
                  </a:solidFill>
                  <a:latin typeface="Gill Sans MT" panose="020B0502020104020203" pitchFamily="34" charset="0"/>
                  <a:ea typeface="Gill Sans"/>
                  <a:cs typeface="Gill Sans"/>
                  <a:sym typeface="Gill Sans"/>
                </a:rPr>
                <a:t>percettiva</a:t>
              </a:r>
              <a:endParaRPr sz="1200" b="0" i="0" u="none" strike="noStrike" cap="none" dirty="0">
                <a:solidFill>
                  <a:srgbClr val="3A3838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" name="Google Shape;769;p52">
              <a:extLst>
                <a:ext uri="{FF2B5EF4-FFF2-40B4-BE49-F238E27FC236}">
                  <a16:creationId xmlns:a16="http://schemas.microsoft.com/office/drawing/2014/main" id="{9C404D2D-22C1-EED0-2540-7AAA3708FEDF}"/>
                </a:ext>
              </a:extLst>
            </p:cNvPr>
            <p:cNvSpPr txBox="1"/>
            <p:nvPr/>
          </p:nvSpPr>
          <p:spPr>
            <a:xfrm>
              <a:off x="7620848" y="3109538"/>
              <a:ext cx="1548827" cy="601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4600" rIns="0" bIns="0" anchor="t" anchorCtr="0">
              <a:spAutoFit/>
            </a:bodyPr>
            <a:lstStyle/>
            <a:p>
              <a:pPr marL="1270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200" b="0" i="0" u="none" strike="noStrike" cap="none" dirty="0">
                  <a:solidFill>
                    <a:srgbClr val="3A3838"/>
                  </a:solidFill>
                  <a:latin typeface="Gill Sans MT" panose="020B0502020104020203" pitchFamily="34" charset="0"/>
                  <a:ea typeface="Gill Sans"/>
                  <a:cs typeface="Gill Sans"/>
                  <a:sym typeface="Gill Sans"/>
                </a:rPr>
                <a:t>dimensione</a:t>
              </a:r>
              <a:endParaRPr dirty="0"/>
            </a:p>
            <a:p>
              <a:pPr marL="12700" marR="0" lvl="0" indent="0" algn="ctr" rtl="0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None/>
              </a:pPr>
              <a:r>
                <a:rPr lang="it-IT" sz="1200" b="0" i="0" u="none" strike="noStrike" cap="none" dirty="0">
                  <a:solidFill>
                    <a:srgbClr val="3A3838"/>
                  </a:solidFill>
                  <a:latin typeface="Gill Sans MT" panose="020B0502020104020203" pitchFamily="34" charset="0"/>
                  <a:ea typeface="Gill Sans"/>
                  <a:cs typeface="Gill Sans"/>
                  <a:sym typeface="Gill Sans"/>
                </a:rPr>
                <a:t>dinamica</a:t>
              </a:r>
              <a:endParaRPr sz="1200" b="0" i="0" u="none" strike="noStrike" cap="none" dirty="0">
                <a:solidFill>
                  <a:srgbClr val="3A3838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endParaRPr>
            </a:p>
          </p:txBody>
        </p:sp>
        <p:grpSp>
          <p:nvGrpSpPr>
            <p:cNvPr id="17" name="Google Shape;770;p52">
              <a:extLst>
                <a:ext uri="{FF2B5EF4-FFF2-40B4-BE49-F238E27FC236}">
                  <a16:creationId xmlns:a16="http://schemas.microsoft.com/office/drawing/2014/main" id="{CE13FC10-24D5-CFE3-8765-7634F4AA8A5A}"/>
                </a:ext>
              </a:extLst>
            </p:cNvPr>
            <p:cNvGrpSpPr/>
            <p:nvPr/>
          </p:nvGrpSpPr>
          <p:grpSpPr>
            <a:xfrm>
              <a:off x="9062920" y="1532897"/>
              <a:ext cx="2074714" cy="2107473"/>
              <a:chOff x="6891776" y="2707265"/>
              <a:chExt cx="3847323" cy="3847323"/>
            </a:xfrm>
          </p:grpSpPr>
          <p:sp>
            <p:nvSpPr>
              <p:cNvPr id="22" name="Google Shape;771;p52">
                <a:extLst>
                  <a:ext uri="{FF2B5EF4-FFF2-40B4-BE49-F238E27FC236}">
                    <a16:creationId xmlns:a16="http://schemas.microsoft.com/office/drawing/2014/main" id="{1436F832-06F4-F42B-9767-EBE07A31E249}"/>
                  </a:ext>
                </a:extLst>
              </p:cNvPr>
              <p:cNvSpPr/>
              <p:nvPr/>
            </p:nvSpPr>
            <p:spPr>
              <a:xfrm>
                <a:off x="6891776" y="2707265"/>
                <a:ext cx="3847323" cy="3847323"/>
              </a:xfrm>
              <a:prstGeom prst="ellipse">
                <a:avLst/>
              </a:prstGeom>
              <a:noFill/>
              <a:ln w="25400" cap="flat" cmpd="sng">
                <a:solidFill>
                  <a:srgbClr val="AEAB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772;p52">
                <a:extLst>
                  <a:ext uri="{FF2B5EF4-FFF2-40B4-BE49-F238E27FC236}">
                    <a16:creationId xmlns:a16="http://schemas.microsoft.com/office/drawing/2014/main" id="{67C1A861-BEB0-E6C1-297C-495F6DD628DC}"/>
                  </a:ext>
                </a:extLst>
              </p:cNvPr>
              <p:cNvSpPr/>
              <p:nvPr/>
            </p:nvSpPr>
            <p:spPr>
              <a:xfrm>
                <a:off x="7391829" y="3190720"/>
                <a:ext cx="2872123" cy="2872123"/>
              </a:xfrm>
              <a:prstGeom prst="ellipse">
                <a:avLst/>
              </a:prstGeom>
              <a:noFill/>
              <a:ln w="9525" cap="flat" cmpd="sng">
                <a:solidFill>
                  <a:srgbClr val="AEAB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773;p52">
                <a:extLst>
                  <a:ext uri="{FF2B5EF4-FFF2-40B4-BE49-F238E27FC236}">
                    <a16:creationId xmlns:a16="http://schemas.microsoft.com/office/drawing/2014/main" id="{C517F2F4-D533-26AF-F5E7-5365A2DD610A}"/>
                  </a:ext>
                </a:extLst>
              </p:cNvPr>
              <p:cNvSpPr/>
              <p:nvPr/>
            </p:nvSpPr>
            <p:spPr>
              <a:xfrm>
                <a:off x="7835645" y="3663041"/>
                <a:ext cx="1927480" cy="1927480"/>
              </a:xfrm>
              <a:prstGeom prst="ellipse">
                <a:avLst/>
              </a:prstGeom>
              <a:noFill/>
              <a:ln w="9525" cap="flat" cmpd="sng">
                <a:solidFill>
                  <a:srgbClr val="AEAB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774;p52">
                <a:extLst>
                  <a:ext uri="{FF2B5EF4-FFF2-40B4-BE49-F238E27FC236}">
                    <a16:creationId xmlns:a16="http://schemas.microsoft.com/office/drawing/2014/main" id="{13E46AF1-9D41-7DAB-A879-E205982EF7ED}"/>
                  </a:ext>
                </a:extLst>
              </p:cNvPr>
              <p:cNvSpPr/>
              <p:nvPr/>
            </p:nvSpPr>
            <p:spPr>
              <a:xfrm>
                <a:off x="8334109" y="4146719"/>
                <a:ext cx="975754" cy="975754"/>
              </a:xfrm>
              <a:prstGeom prst="ellipse">
                <a:avLst/>
              </a:prstGeom>
              <a:noFill/>
              <a:ln w="9525" cap="flat" cmpd="sng">
                <a:solidFill>
                  <a:srgbClr val="AEAB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6" name="Google Shape;775;p52">
                <a:extLst>
                  <a:ext uri="{FF2B5EF4-FFF2-40B4-BE49-F238E27FC236}">
                    <a16:creationId xmlns:a16="http://schemas.microsoft.com/office/drawing/2014/main" id="{AAB07B4C-FC5D-D778-1441-8A2B0EB77CD2}"/>
                  </a:ext>
                </a:extLst>
              </p:cNvPr>
              <p:cNvCxnSpPr>
                <a:stCxn id="22" idx="0"/>
                <a:endCxn id="22" idx="4"/>
              </p:cNvCxnSpPr>
              <p:nvPr/>
            </p:nvCxnSpPr>
            <p:spPr>
              <a:xfrm>
                <a:off x="8815438" y="2707265"/>
                <a:ext cx="0" cy="3847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EABAB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" name="Google Shape;776;p52">
                <a:extLst>
                  <a:ext uri="{FF2B5EF4-FFF2-40B4-BE49-F238E27FC236}">
                    <a16:creationId xmlns:a16="http://schemas.microsoft.com/office/drawing/2014/main" id="{00E3F241-1449-5167-4CC6-38605C60CE5C}"/>
                  </a:ext>
                </a:extLst>
              </p:cNvPr>
              <p:cNvCxnSpPr/>
              <p:nvPr/>
            </p:nvCxnSpPr>
            <p:spPr>
              <a:xfrm>
                <a:off x="7176212" y="3636709"/>
                <a:ext cx="3295564" cy="1976619"/>
              </a:xfrm>
              <a:prstGeom prst="straightConnector1">
                <a:avLst/>
              </a:prstGeom>
              <a:noFill/>
              <a:ln w="9525" cap="flat" cmpd="sng">
                <a:solidFill>
                  <a:srgbClr val="AEABAB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" name="Google Shape;777;p52">
                <a:extLst>
                  <a:ext uri="{FF2B5EF4-FFF2-40B4-BE49-F238E27FC236}">
                    <a16:creationId xmlns:a16="http://schemas.microsoft.com/office/drawing/2014/main" id="{D328DCFB-5932-3356-D7FF-3C02538C4849}"/>
                  </a:ext>
                </a:extLst>
              </p:cNvPr>
              <p:cNvCxnSpPr/>
              <p:nvPr/>
            </p:nvCxnSpPr>
            <p:spPr>
              <a:xfrm rot="10800000" flipH="1">
                <a:off x="7131389" y="3685039"/>
                <a:ext cx="3340387" cy="1900483"/>
              </a:xfrm>
              <a:prstGeom prst="straightConnector1">
                <a:avLst/>
              </a:prstGeom>
              <a:noFill/>
              <a:ln w="9525" cap="flat" cmpd="sng">
                <a:solidFill>
                  <a:srgbClr val="AEABAB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8" name="Google Shape;778;p52">
              <a:extLst>
                <a:ext uri="{FF2B5EF4-FFF2-40B4-BE49-F238E27FC236}">
                  <a16:creationId xmlns:a16="http://schemas.microsoft.com/office/drawing/2014/main" id="{16D93033-8BCC-E3B9-B0E4-4B2D87A29AEC}"/>
                </a:ext>
              </a:extLst>
            </p:cNvPr>
            <p:cNvSpPr/>
            <p:nvPr/>
          </p:nvSpPr>
          <p:spPr>
            <a:xfrm>
              <a:off x="9265631" y="2267553"/>
              <a:ext cx="1672947" cy="961636"/>
            </a:xfrm>
            <a:custGeom>
              <a:avLst/>
              <a:gdLst/>
              <a:ahLst/>
              <a:cxnLst/>
              <a:rect l="l" t="t" r="r" b="b"/>
              <a:pathLst>
                <a:path w="3698391" h="2092845" extrusionOk="0">
                  <a:moveTo>
                    <a:pt x="1867762" y="26"/>
                  </a:moveTo>
                  <a:cubicBezTo>
                    <a:pt x="2474348" y="6825"/>
                    <a:pt x="3956847" y="1358524"/>
                    <a:pt x="3659394" y="1787901"/>
                  </a:cubicBezTo>
                  <a:cubicBezTo>
                    <a:pt x="3361941" y="2217278"/>
                    <a:pt x="319508" y="2183713"/>
                    <a:pt x="19876" y="1747105"/>
                  </a:cubicBezTo>
                  <a:cubicBezTo>
                    <a:pt x="-185983" y="1314592"/>
                    <a:pt x="1261176" y="-6773"/>
                    <a:pt x="1867762" y="26"/>
                  </a:cubicBezTo>
                  <a:close/>
                </a:path>
              </a:pathLst>
            </a:custGeom>
            <a:solidFill>
              <a:srgbClr val="FF709E">
                <a:alpha val="49803"/>
              </a:srgbClr>
            </a:solidFill>
            <a:ln w="25400" cap="flat" cmpd="sng">
              <a:solidFill>
                <a:srgbClr val="FF709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79;p52">
              <a:extLst>
                <a:ext uri="{FF2B5EF4-FFF2-40B4-BE49-F238E27FC236}">
                  <a16:creationId xmlns:a16="http://schemas.microsoft.com/office/drawing/2014/main" id="{ED05B032-0CEF-49F6-F013-B5DBD508D7B5}"/>
                </a:ext>
              </a:extLst>
            </p:cNvPr>
            <p:cNvSpPr/>
            <p:nvPr/>
          </p:nvSpPr>
          <p:spPr>
            <a:xfrm>
              <a:off x="10077078" y="2226525"/>
              <a:ext cx="59828" cy="60773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F709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780;p52">
              <a:extLst>
                <a:ext uri="{FF2B5EF4-FFF2-40B4-BE49-F238E27FC236}">
                  <a16:creationId xmlns:a16="http://schemas.microsoft.com/office/drawing/2014/main" id="{EA04FCC8-3E6A-AA5B-C8C6-4449D8FEE50F}"/>
                </a:ext>
              </a:extLst>
            </p:cNvPr>
            <p:cNvSpPr/>
            <p:nvPr/>
          </p:nvSpPr>
          <p:spPr>
            <a:xfrm>
              <a:off x="10892719" y="3033391"/>
              <a:ext cx="59828" cy="60773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F709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781;p52">
              <a:extLst>
                <a:ext uri="{FF2B5EF4-FFF2-40B4-BE49-F238E27FC236}">
                  <a16:creationId xmlns:a16="http://schemas.microsoft.com/office/drawing/2014/main" id="{FEE2F9CD-81A6-A9D7-BF01-7BA65AAC47A6}"/>
                </a:ext>
              </a:extLst>
            </p:cNvPr>
            <p:cNvSpPr/>
            <p:nvPr/>
          </p:nvSpPr>
          <p:spPr>
            <a:xfrm>
              <a:off x="9243347" y="3029211"/>
              <a:ext cx="59828" cy="60773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F709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" name="Google Shape;766;p52">
            <a:extLst>
              <a:ext uri="{FF2B5EF4-FFF2-40B4-BE49-F238E27FC236}">
                <a16:creationId xmlns:a16="http://schemas.microsoft.com/office/drawing/2014/main" id="{155C6C75-4EC5-7BCE-EA0F-52B73E9CFCC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34689" y="2166026"/>
            <a:ext cx="1410697" cy="1417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4436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2"/>
          <p:cNvSpPr txBox="1"/>
          <p:nvPr/>
        </p:nvSpPr>
        <p:spPr>
          <a:xfrm>
            <a:off x="304800" y="771964"/>
            <a:ext cx="11688660" cy="30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dirty="0">
                <a:solidFill>
                  <a:srgbClr val="02007D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Il percorso e il contributo del territorio</a:t>
            </a:r>
            <a:endParaRPr sz="1400" b="1" i="1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122" name="Google Shape;122;p42"/>
          <p:cNvSpPr txBox="1">
            <a:spLocks noGrp="1"/>
          </p:cNvSpPr>
          <p:nvPr>
            <p:ph type="sldNum" idx="12"/>
          </p:nvPr>
        </p:nvSpPr>
        <p:spPr>
          <a:xfrm>
            <a:off x="11583393" y="6328535"/>
            <a:ext cx="515334" cy="31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15</a:t>
            </a:fld>
            <a:endParaRPr/>
          </a:p>
        </p:txBody>
      </p:sp>
      <p:sp>
        <p:nvSpPr>
          <p:cNvPr id="2" name="Google Shape;97;p2">
            <a:extLst>
              <a:ext uri="{FF2B5EF4-FFF2-40B4-BE49-F238E27FC236}">
                <a16:creationId xmlns:a16="http://schemas.microsoft.com/office/drawing/2014/main" id="{11486FE0-CCF6-2E62-80CB-281E842E97D5}"/>
              </a:ext>
            </a:extLst>
          </p:cNvPr>
          <p:cNvSpPr/>
          <p:nvPr/>
        </p:nvSpPr>
        <p:spPr>
          <a:xfrm>
            <a:off x="888710" y="2702935"/>
            <a:ext cx="2729907" cy="1449721"/>
          </a:xfrm>
          <a:custGeom>
            <a:avLst/>
            <a:gdLst/>
            <a:ahLst/>
            <a:cxnLst/>
            <a:rect l="l" t="t" r="r" b="b"/>
            <a:pathLst>
              <a:path w="1923473" h="1021463" extrusionOk="0">
                <a:moveTo>
                  <a:pt x="0" y="982134"/>
                </a:moveTo>
                <a:cubicBezTo>
                  <a:pt x="0" y="497338"/>
                  <a:pt x="329555" y="85080"/>
                  <a:pt x="775929" y="11481"/>
                </a:cubicBezTo>
                <a:cubicBezTo>
                  <a:pt x="1235753" y="-64336"/>
                  <a:pt x="1675355" y="242381"/>
                  <a:pt x="1797518" y="724258"/>
                </a:cubicBezTo>
                <a:lnTo>
                  <a:pt x="1923473" y="724258"/>
                </a:lnTo>
                <a:lnTo>
                  <a:pt x="1659606" y="1021463"/>
                </a:lnTo>
                <a:lnTo>
                  <a:pt x="1400724" y="724258"/>
                </a:lnTo>
                <a:lnTo>
                  <a:pt x="1524981" y="724258"/>
                </a:lnTo>
                <a:cubicBezTo>
                  <a:pt x="1408990" y="390435"/>
                  <a:pt x="1088637" y="200852"/>
                  <a:pt x="772293" y="278823"/>
                </a:cubicBezTo>
                <a:cubicBezTo>
                  <a:pt x="473688" y="352422"/>
                  <a:pt x="261374" y="644686"/>
                  <a:pt x="261374" y="982134"/>
                </a:cubicBezTo>
                <a:lnTo>
                  <a:pt x="0" y="982134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98;p2">
            <a:extLst>
              <a:ext uri="{FF2B5EF4-FFF2-40B4-BE49-F238E27FC236}">
                <a16:creationId xmlns:a16="http://schemas.microsoft.com/office/drawing/2014/main" id="{9C7237F0-BA5D-78D0-F174-B0939C4D4386}"/>
              </a:ext>
            </a:extLst>
          </p:cNvPr>
          <p:cNvSpPr/>
          <p:nvPr/>
        </p:nvSpPr>
        <p:spPr>
          <a:xfrm rot="10800000" flipH="1">
            <a:off x="3618618" y="4081744"/>
            <a:ext cx="2729907" cy="1449721"/>
          </a:xfrm>
          <a:custGeom>
            <a:avLst/>
            <a:gdLst/>
            <a:ahLst/>
            <a:cxnLst/>
            <a:rect l="l" t="t" r="r" b="b"/>
            <a:pathLst>
              <a:path w="1923473" h="1021463" extrusionOk="0">
                <a:moveTo>
                  <a:pt x="0" y="982134"/>
                </a:moveTo>
                <a:cubicBezTo>
                  <a:pt x="0" y="497338"/>
                  <a:pt x="329555" y="85080"/>
                  <a:pt x="775929" y="11481"/>
                </a:cubicBezTo>
                <a:cubicBezTo>
                  <a:pt x="1235753" y="-64336"/>
                  <a:pt x="1675355" y="242381"/>
                  <a:pt x="1797518" y="724258"/>
                </a:cubicBezTo>
                <a:lnTo>
                  <a:pt x="1923473" y="724258"/>
                </a:lnTo>
                <a:lnTo>
                  <a:pt x="1659606" y="1021463"/>
                </a:lnTo>
                <a:lnTo>
                  <a:pt x="1400724" y="724258"/>
                </a:lnTo>
                <a:lnTo>
                  <a:pt x="1524981" y="724258"/>
                </a:lnTo>
                <a:cubicBezTo>
                  <a:pt x="1408990" y="390435"/>
                  <a:pt x="1088637" y="200852"/>
                  <a:pt x="772293" y="278823"/>
                </a:cubicBezTo>
                <a:cubicBezTo>
                  <a:pt x="473688" y="352422"/>
                  <a:pt x="261374" y="644686"/>
                  <a:pt x="261374" y="982134"/>
                </a:cubicBezTo>
                <a:lnTo>
                  <a:pt x="0" y="982134"/>
                </a:lnTo>
                <a:close/>
              </a:path>
            </a:pathLst>
          </a:custGeom>
          <a:solidFill>
            <a:srgbClr val="00ACFF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856E2841-A3B9-90FF-4ADD-265938E12E8C}"/>
              </a:ext>
            </a:extLst>
          </p:cNvPr>
          <p:cNvSpPr/>
          <p:nvPr/>
        </p:nvSpPr>
        <p:spPr>
          <a:xfrm>
            <a:off x="6096000" y="2455320"/>
            <a:ext cx="2729907" cy="1449721"/>
          </a:xfrm>
          <a:custGeom>
            <a:avLst/>
            <a:gdLst/>
            <a:ahLst/>
            <a:cxnLst/>
            <a:rect l="l" t="t" r="r" b="b"/>
            <a:pathLst>
              <a:path w="1923473" h="1021463" extrusionOk="0">
                <a:moveTo>
                  <a:pt x="0" y="982134"/>
                </a:moveTo>
                <a:cubicBezTo>
                  <a:pt x="0" y="497338"/>
                  <a:pt x="329555" y="85080"/>
                  <a:pt x="775929" y="11481"/>
                </a:cubicBezTo>
                <a:cubicBezTo>
                  <a:pt x="1235753" y="-64336"/>
                  <a:pt x="1675355" y="242381"/>
                  <a:pt x="1797518" y="724258"/>
                </a:cubicBezTo>
                <a:lnTo>
                  <a:pt x="1923473" y="724258"/>
                </a:lnTo>
                <a:lnTo>
                  <a:pt x="1659606" y="1021463"/>
                </a:lnTo>
                <a:lnTo>
                  <a:pt x="1400724" y="724258"/>
                </a:lnTo>
                <a:lnTo>
                  <a:pt x="1524981" y="724258"/>
                </a:lnTo>
                <a:cubicBezTo>
                  <a:pt x="1408990" y="390435"/>
                  <a:pt x="1088637" y="200852"/>
                  <a:pt x="772293" y="278823"/>
                </a:cubicBezTo>
                <a:cubicBezTo>
                  <a:pt x="473688" y="352422"/>
                  <a:pt x="261374" y="644686"/>
                  <a:pt x="261374" y="982134"/>
                </a:cubicBezTo>
                <a:lnTo>
                  <a:pt x="0" y="982134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00;p2">
            <a:extLst>
              <a:ext uri="{FF2B5EF4-FFF2-40B4-BE49-F238E27FC236}">
                <a16:creationId xmlns:a16="http://schemas.microsoft.com/office/drawing/2014/main" id="{90007894-1CCD-AA58-2917-3E5DC5CE1AC3}"/>
              </a:ext>
            </a:extLst>
          </p:cNvPr>
          <p:cNvSpPr/>
          <p:nvPr/>
        </p:nvSpPr>
        <p:spPr>
          <a:xfrm rot="10800000" flipH="1">
            <a:off x="8730618" y="3847356"/>
            <a:ext cx="2729907" cy="1449721"/>
          </a:xfrm>
          <a:custGeom>
            <a:avLst/>
            <a:gdLst/>
            <a:ahLst/>
            <a:cxnLst/>
            <a:rect l="l" t="t" r="r" b="b"/>
            <a:pathLst>
              <a:path w="1923473" h="1021463" extrusionOk="0">
                <a:moveTo>
                  <a:pt x="0" y="982134"/>
                </a:moveTo>
                <a:cubicBezTo>
                  <a:pt x="0" y="497338"/>
                  <a:pt x="329555" y="85080"/>
                  <a:pt x="775929" y="11481"/>
                </a:cubicBezTo>
                <a:cubicBezTo>
                  <a:pt x="1235753" y="-64336"/>
                  <a:pt x="1675355" y="242381"/>
                  <a:pt x="1797518" y="724258"/>
                </a:cubicBezTo>
                <a:lnTo>
                  <a:pt x="1923473" y="724258"/>
                </a:lnTo>
                <a:lnTo>
                  <a:pt x="1659606" y="1021463"/>
                </a:lnTo>
                <a:lnTo>
                  <a:pt x="1400724" y="724258"/>
                </a:lnTo>
                <a:lnTo>
                  <a:pt x="1524981" y="724258"/>
                </a:lnTo>
                <a:cubicBezTo>
                  <a:pt x="1408990" y="390435"/>
                  <a:pt x="1088637" y="200852"/>
                  <a:pt x="772293" y="278823"/>
                </a:cubicBezTo>
                <a:cubicBezTo>
                  <a:pt x="473688" y="352422"/>
                  <a:pt x="261374" y="644686"/>
                  <a:pt x="261374" y="982134"/>
                </a:cubicBezTo>
                <a:lnTo>
                  <a:pt x="0" y="98213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03;p2">
            <a:extLst>
              <a:ext uri="{FF2B5EF4-FFF2-40B4-BE49-F238E27FC236}">
                <a16:creationId xmlns:a16="http://schemas.microsoft.com/office/drawing/2014/main" id="{B5B2DF08-336A-F698-8253-BD4A99D8054B}"/>
              </a:ext>
            </a:extLst>
          </p:cNvPr>
          <p:cNvSpPr txBox="1"/>
          <p:nvPr/>
        </p:nvSpPr>
        <p:spPr>
          <a:xfrm>
            <a:off x="6242368" y="4702050"/>
            <a:ext cx="2729906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600" b="1" dirty="0">
                <a:solidFill>
                  <a:schemeClr val="tx2">
                    <a:lumMod val="25000"/>
                  </a:schemeClr>
                </a:solidFill>
                <a:latin typeface="Gill Sans MT" panose="020B0502020104020203" pitchFamily="34" charset="0"/>
                <a:ea typeface="Source Sans Pro"/>
                <a:sym typeface="Source Sans Pro"/>
              </a:rPr>
              <a:t>ANALISI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600" b="1" dirty="0">
                <a:solidFill>
                  <a:schemeClr val="tx2">
                    <a:lumMod val="25000"/>
                  </a:schemeClr>
                </a:solidFill>
                <a:latin typeface="Gill Sans MT" panose="020B0502020104020203" pitchFamily="34" charset="0"/>
                <a:ea typeface="Source Sans Pro"/>
                <a:sym typeface="Source Sans Pro"/>
              </a:rPr>
              <a:t>DEI TREND TURISTICI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b="1" dirty="0">
                <a:solidFill>
                  <a:schemeClr val="tx2">
                    <a:lumMod val="25000"/>
                  </a:schemeClr>
                </a:solidFill>
                <a:latin typeface="Gill Sans MT" panose="020B0502020104020203" pitchFamily="34" charset="0"/>
                <a:ea typeface="Source Sans Pro"/>
                <a:sym typeface="Source Sans Pro"/>
              </a:rPr>
              <a:t>Valutazione </a:t>
            </a:r>
            <a:r>
              <a:rPr lang="it-IT" dirty="0">
                <a:solidFill>
                  <a:schemeClr val="tx2">
                    <a:lumMod val="25000"/>
                  </a:schemeClr>
                </a:solidFill>
                <a:latin typeface="Gill Sans MT" panose="020B0502020104020203" pitchFamily="34" charset="0"/>
                <a:ea typeface="Source Sans Pro"/>
                <a:sym typeface="Source Sans Pro"/>
              </a:rPr>
              <a:t>dei comportamenti e dei bisogni dei viaggiatori alla luce di un panorama economico e sociale in continua trasformazione.</a:t>
            </a:r>
            <a:endParaRPr sz="1400" b="0" i="0" u="none" strike="noStrike" cap="none" dirty="0">
              <a:solidFill>
                <a:schemeClr val="tx2">
                  <a:lumMod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04;p2">
            <a:extLst>
              <a:ext uri="{FF2B5EF4-FFF2-40B4-BE49-F238E27FC236}">
                <a16:creationId xmlns:a16="http://schemas.microsoft.com/office/drawing/2014/main" id="{3C0A9F7D-5048-6BDF-1330-BACB9756F5CB}"/>
              </a:ext>
            </a:extLst>
          </p:cNvPr>
          <p:cNvSpPr txBox="1"/>
          <p:nvPr/>
        </p:nvSpPr>
        <p:spPr>
          <a:xfrm>
            <a:off x="8659300" y="1945882"/>
            <a:ext cx="2872541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600" b="1" dirty="0">
                <a:solidFill>
                  <a:schemeClr val="tx2">
                    <a:lumMod val="25000"/>
                  </a:schemeClr>
                </a:solidFill>
                <a:latin typeface="Gill Sans MT" panose="020B0502020104020203" pitchFamily="34" charset="0"/>
                <a:ea typeface="Source Sans Pro"/>
                <a:sym typeface="Source Sans Pro"/>
              </a:rPr>
              <a:t>PIANO STRATEGICO</a:t>
            </a:r>
            <a:endParaRPr lang="it-IT" sz="1600" b="1" dirty="0">
              <a:solidFill>
                <a:schemeClr val="tx2">
                  <a:lumMod val="25000"/>
                </a:schemeClr>
              </a:solidFill>
              <a:latin typeface="Gill Sans MT" panose="020B0502020104020203" pitchFamily="34" charset="0"/>
              <a:ea typeface="Source Sans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b="1" dirty="0">
                <a:solidFill>
                  <a:schemeClr val="tx2">
                    <a:lumMod val="25000"/>
                  </a:schemeClr>
                </a:solidFill>
                <a:latin typeface="Gill Sans MT" panose="020B0502020104020203" pitchFamily="34" charset="0"/>
                <a:ea typeface="Source Sans Pro"/>
                <a:sym typeface="Source Sans Pro"/>
              </a:rPr>
              <a:t>Elaborazione </a:t>
            </a:r>
            <a:r>
              <a:rPr lang="it-IT" dirty="0">
                <a:solidFill>
                  <a:schemeClr val="tx2">
                    <a:lumMod val="25000"/>
                  </a:schemeClr>
                </a:solidFill>
                <a:latin typeface="Gill Sans MT" panose="020B0502020104020203" pitchFamily="34" charset="0"/>
                <a:ea typeface="Source Sans Pro"/>
                <a:sym typeface="Source Sans Pro"/>
              </a:rPr>
              <a:t>strategie di intervento sul territorio per lo sviluppo della destinazione turistica.</a:t>
            </a:r>
            <a:endParaRPr dirty="0">
              <a:solidFill>
                <a:schemeClr val="tx2">
                  <a:lumMod val="25000"/>
                </a:schemeClr>
              </a:solidFill>
              <a:latin typeface="Gill Sans MT" panose="020B0502020104020203" pitchFamily="34" charset="0"/>
              <a:ea typeface="Source Sans Pro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5196411-1E5F-344E-46FC-1EABDE2FA77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5605" y="3678296"/>
            <a:ext cx="931954" cy="807477"/>
          </a:xfrm>
          <a:prstGeom prst="rect">
            <a:avLst/>
          </a:prstGeom>
        </p:spPr>
      </p:pic>
      <p:pic>
        <p:nvPicPr>
          <p:cNvPr id="9" name="Immagine 8" descr="Immagine che contiene testo, segnale, orologio&#10;&#10;Descrizione generata automaticamente">
            <a:extLst>
              <a:ext uri="{FF2B5EF4-FFF2-40B4-BE49-F238E27FC236}">
                <a16:creationId xmlns:a16="http://schemas.microsoft.com/office/drawing/2014/main" id="{6C8A655F-FDF5-E036-2534-573494DCE5E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7903" y="3717652"/>
            <a:ext cx="928299" cy="91444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4EB304B-A3D7-B199-BD61-99E0542B016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0142" y="3544684"/>
            <a:ext cx="677149" cy="82500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8B64E55-D256-5A88-99A3-E62748C5761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4C25E1"/>
              </a:clrFrom>
              <a:clrTo>
                <a:srgbClr val="4C25E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8323" y="3807236"/>
            <a:ext cx="859698" cy="565031"/>
          </a:xfrm>
          <a:prstGeom prst="rect">
            <a:avLst/>
          </a:prstGeom>
        </p:spPr>
      </p:pic>
      <p:sp>
        <p:nvSpPr>
          <p:cNvPr id="12" name="Google Shape;102;p2">
            <a:extLst>
              <a:ext uri="{FF2B5EF4-FFF2-40B4-BE49-F238E27FC236}">
                <a16:creationId xmlns:a16="http://schemas.microsoft.com/office/drawing/2014/main" id="{10BA5CA2-D764-5F4B-C5F1-228EE6907383}"/>
              </a:ext>
            </a:extLst>
          </p:cNvPr>
          <p:cNvSpPr txBox="1"/>
          <p:nvPr/>
        </p:nvSpPr>
        <p:spPr>
          <a:xfrm>
            <a:off x="636810" y="4756164"/>
            <a:ext cx="3047472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600" b="1" dirty="0">
                <a:solidFill>
                  <a:srgbClr val="00B0F0"/>
                </a:solidFill>
                <a:latin typeface="Gill Sans MT" panose="020B0502020104020203" pitchFamily="34" charset="0"/>
                <a:ea typeface="Source Sans Pro"/>
                <a:sym typeface="Source Sans Pro"/>
              </a:rPr>
              <a:t>ANALISI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600" b="1" dirty="0">
                <a:solidFill>
                  <a:srgbClr val="00B0F0"/>
                </a:solidFill>
                <a:latin typeface="Gill Sans MT" panose="020B0502020104020203" pitchFamily="34" charset="0"/>
                <a:ea typeface="Source Sans Pro"/>
                <a:sym typeface="Source Sans Pro"/>
              </a:rPr>
              <a:t>DELLA DESTINAZIONE</a:t>
            </a:r>
            <a:endParaRPr lang="it-IT" sz="1600" b="1" dirty="0">
              <a:solidFill>
                <a:srgbClr val="00B0F0"/>
              </a:solidFill>
              <a:latin typeface="Gill Sans MT" panose="020B0502020104020203" pitchFamily="34" charset="0"/>
              <a:ea typeface="Source Sans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b="1" dirty="0">
                <a:solidFill>
                  <a:srgbClr val="00B0F0"/>
                </a:solidFill>
                <a:latin typeface="Gill Sans MT" panose="020B0502020104020203" pitchFamily="34" charset="0"/>
                <a:ea typeface="Source Sans Pro"/>
                <a:cs typeface="Source Sans Pro"/>
                <a:sym typeface="Source Sans Pro"/>
              </a:rPr>
              <a:t>F</a:t>
            </a:r>
            <a:r>
              <a:rPr lang="it-IT" b="1" i="0" u="none" strike="noStrike" cap="none" dirty="0">
                <a:solidFill>
                  <a:srgbClr val="00B0F0"/>
                </a:solidFill>
                <a:latin typeface="Gill Sans MT" panose="020B0502020104020203" pitchFamily="34" charset="0"/>
                <a:ea typeface="Source Sans Pro"/>
                <a:cs typeface="Source Sans Pro"/>
                <a:sym typeface="Source Sans Pro"/>
              </a:rPr>
              <a:t>otografia </a:t>
            </a:r>
            <a:r>
              <a:rPr lang="it-IT" i="0" u="none" strike="noStrike" cap="none" dirty="0">
                <a:solidFill>
                  <a:srgbClr val="00B0F0"/>
                </a:solidFill>
                <a:latin typeface="Gill Sans MT" panose="020B0502020104020203" pitchFamily="34" charset="0"/>
                <a:ea typeface="Source Sans Pro"/>
                <a:cs typeface="Source Sans Pro"/>
                <a:sym typeface="Source Sans Pro"/>
              </a:rPr>
              <a:t>della destinazione </a:t>
            </a:r>
            <a:r>
              <a:rPr lang="it-IT" b="0" i="0" u="none" strike="noStrike" cap="none" dirty="0">
                <a:solidFill>
                  <a:srgbClr val="00B0F0"/>
                </a:solidFill>
                <a:latin typeface="Gill Sans MT" panose="020B0502020104020203" pitchFamily="34" charset="0"/>
                <a:ea typeface="Source Sans Pro"/>
                <a:cs typeface="Source Sans Pro"/>
                <a:sym typeface="Source Sans Pro"/>
              </a:rPr>
              <a:t>turistica e anali</a:t>
            </a:r>
            <a:r>
              <a:rPr lang="it-IT" dirty="0">
                <a:solidFill>
                  <a:srgbClr val="00B0F0"/>
                </a:solidFill>
                <a:latin typeface="Gill Sans MT" panose="020B0502020104020203" pitchFamily="34" charset="0"/>
                <a:ea typeface="Source Sans Pro"/>
                <a:cs typeface="Source Sans Pro"/>
                <a:sym typeface="Source Sans Pro"/>
              </a:rPr>
              <a:t>si sinergica d</a:t>
            </a:r>
            <a:r>
              <a:rPr lang="it-IT" b="0" i="0" u="none" strike="noStrike" cap="none" dirty="0">
                <a:solidFill>
                  <a:srgbClr val="00B0F0"/>
                </a:solidFill>
                <a:latin typeface="Gill Sans MT" panose="020B0502020104020203" pitchFamily="34" charset="0"/>
                <a:ea typeface="Source Sans Pro"/>
                <a:cs typeface="Source Sans Pro"/>
                <a:sym typeface="Source Sans Pro"/>
              </a:rPr>
              <a:t>i dati statici e dinamici per individuare il suo posizionamento competitivo</a:t>
            </a:r>
            <a:endParaRPr b="0" i="0" u="none" strike="noStrike" cap="none" dirty="0">
              <a:solidFill>
                <a:srgbClr val="00B0F0"/>
              </a:solidFill>
              <a:latin typeface="Gill Sans MT" panose="020B0502020104020203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" name="Google Shape;103;p2">
            <a:extLst>
              <a:ext uri="{FF2B5EF4-FFF2-40B4-BE49-F238E27FC236}">
                <a16:creationId xmlns:a16="http://schemas.microsoft.com/office/drawing/2014/main" id="{D413A409-F4E4-1356-C05C-9DC6C64986B6}"/>
              </a:ext>
            </a:extLst>
          </p:cNvPr>
          <p:cNvSpPr txBox="1"/>
          <p:nvPr/>
        </p:nvSpPr>
        <p:spPr>
          <a:xfrm>
            <a:off x="3250212" y="1945882"/>
            <a:ext cx="3050668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SzPts val="1200"/>
              <a:buNone/>
              <a:defRPr sz="1600" b="1">
                <a:solidFill>
                  <a:schemeClr val="tx2">
                    <a:lumMod val="10000"/>
                  </a:schemeClr>
                </a:solidFill>
                <a:latin typeface="Gill Sans MT" panose="020B0502020104020203" pitchFamily="34" charset="0"/>
                <a:ea typeface="Source Sans Pro"/>
              </a:defRPr>
            </a:lvl1pPr>
          </a:lstStyle>
          <a:p>
            <a:r>
              <a:rPr lang="it-IT" dirty="0">
                <a:solidFill>
                  <a:schemeClr val="tx2">
                    <a:lumMod val="25000"/>
                  </a:schemeClr>
                </a:solidFill>
                <a:sym typeface="Source Sans Pro"/>
              </a:rPr>
              <a:t>TAVOLI DI </a:t>
            </a:r>
          </a:p>
          <a:p>
            <a:r>
              <a:rPr lang="it-IT" dirty="0">
                <a:solidFill>
                  <a:schemeClr val="tx2">
                    <a:lumMod val="25000"/>
                  </a:schemeClr>
                </a:solidFill>
                <a:sym typeface="Source Sans Pro"/>
              </a:rPr>
              <a:t>CO-PROGETTAZIONE </a:t>
            </a:r>
          </a:p>
          <a:p>
            <a:r>
              <a:rPr lang="it-IT" sz="1400" dirty="0">
                <a:solidFill>
                  <a:schemeClr val="tx2">
                    <a:lumMod val="25000"/>
                  </a:schemeClr>
                </a:solidFill>
                <a:sym typeface="Source Sans Pro"/>
              </a:rPr>
              <a:t>Ascolto e traduzione </a:t>
            </a:r>
            <a:r>
              <a:rPr lang="it-IT" sz="1400" b="0" dirty="0">
                <a:solidFill>
                  <a:schemeClr val="tx2">
                    <a:lumMod val="25000"/>
                  </a:schemeClr>
                </a:solidFill>
                <a:sym typeface="Source Sans Pro"/>
              </a:rPr>
              <a:t>delle reali esigenze, necessità e percezioni che provengono dagli operatori del territorio e della governance.</a:t>
            </a:r>
            <a:endParaRPr b="0" dirty="0">
              <a:solidFill>
                <a:schemeClr val="tx2">
                  <a:lumMod val="25000"/>
                </a:schemeClr>
              </a:solidFill>
              <a:sym typeface="Source Sans Pro"/>
            </a:endParaRPr>
          </a:p>
        </p:txBody>
      </p:sp>
      <p:sp>
        <p:nvSpPr>
          <p:cNvPr id="14" name="Google Shape;129;p5">
            <a:extLst>
              <a:ext uri="{FF2B5EF4-FFF2-40B4-BE49-F238E27FC236}">
                <a16:creationId xmlns:a16="http://schemas.microsoft.com/office/drawing/2014/main" id="{0647E488-5EB0-AE28-4209-39203B619031}"/>
              </a:ext>
            </a:extLst>
          </p:cNvPr>
          <p:cNvSpPr/>
          <p:nvPr/>
        </p:nvSpPr>
        <p:spPr>
          <a:xfrm>
            <a:off x="2642532" y="217716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lt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LA DESTINAZIONE</a:t>
            </a: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15" name="Google Shape;130;p5">
            <a:extLst>
              <a:ext uri="{FF2B5EF4-FFF2-40B4-BE49-F238E27FC236}">
                <a16:creationId xmlns:a16="http://schemas.microsoft.com/office/drawing/2014/main" id="{49AF58FB-3CC4-7C32-F688-AA2D1E43DC1D}"/>
              </a:ext>
            </a:extLst>
          </p:cNvPr>
          <p:cNvSpPr/>
          <p:nvPr/>
        </p:nvSpPr>
        <p:spPr>
          <a:xfrm>
            <a:off x="4980264" y="217716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lt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ASSESSMENT</a:t>
            </a: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16" name="Google Shape;131;p5">
            <a:extLst>
              <a:ext uri="{FF2B5EF4-FFF2-40B4-BE49-F238E27FC236}">
                <a16:creationId xmlns:a16="http://schemas.microsoft.com/office/drawing/2014/main" id="{76A2A145-6C79-18C4-3D31-14303FBF78E8}"/>
              </a:ext>
            </a:extLst>
          </p:cNvPr>
          <p:cNvSpPr/>
          <p:nvPr/>
        </p:nvSpPr>
        <p:spPr>
          <a:xfrm>
            <a:off x="7317996" y="217716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lt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SENTIMENT</a:t>
            </a: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17" name="Google Shape;133;p5">
            <a:extLst>
              <a:ext uri="{FF2B5EF4-FFF2-40B4-BE49-F238E27FC236}">
                <a16:creationId xmlns:a16="http://schemas.microsoft.com/office/drawing/2014/main" id="{BDEA32A4-E1A1-C174-24DA-E4A25FE294DF}"/>
              </a:ext>
            </a:extLst>
          </p:cNvPr>
          <p:cNvSpPr/>
          <p:nvPr/>
        </p:nvSpPr>
        <p:spPr>
          <a:xfrm>
            <a:off x="304800" y="217715"/>
            <a:ext cx="2370116" cy="304800"/>
          </a:xfrm>
          <a:prstGeom prst="rect">
            <a:avLst/>
          </a:prstGeom>
          <a:solidFill>
            <a:srgbClr val="0301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lt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INTRODUZIONE</a:t>
            </a:r>
            <a:endParaRPr sz="1400" b="1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18" name="Google Shape;134;p5">
            <a:extLst>
              <a:ext uri="{FF2B5EF4-FFF2-40B4-BE49-F238E27FC236}">
                <a16:creationId xmlns:a16="http://schemas.microsoft.com/office/drawing/2014/main" id="{8BD94F0A-97C7-1062-A199-C8908DB48B4E}"/>
              </a:ext>
            </a:extLst>
          </p:cNvPr>
          <p:cNvSpPr/>
          <p:nvPr/>
        </p:nvSpPr>
        <p:spPr>
          <a:xfrm>
            <a:off x="9655728" y="217715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lt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BRANDING</a:t>
            </a: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1CAC82E-DF32-289C-F8DE-8A60FAD48878}"/>
              </a:ext>
            </a:extLst>
          </p:cNvPr>
          <p:cNvSpPr txBox="1"/>
          <p:nvPr/>
        </p:nvSpPr>
        <p:spPr>
          <a:xfrm>
            <a:off x="304800" y="1184991"/>
            <a:ext cx="11636030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2400"/>
              <a:buNone/>
              <a:defRPr sz="2400">
                <a:solidFill>
                  <a:srgbClr val="02007D"/>
                </a:solidFill>
                <a:highlight>
                  <a:srgbClr val="FED72F"/>
                </a:highlight>
                <a:latin typeface="Gill Sans MT" panose="020B0502020104020203" pitchFamily="34" charset="0"/>
                <a:ea typeface="Gill Sans"/>
                <a:cs typeface="Gill Sans"/>
              </a:defRPr>
            </a:lvl1pPr>
          </a:lstStyle>
          <a:p>
            <a:pPr algn="just"/>
            <a:r>
              <a:rPr lang="it-IT" sz="1600" dirty="0"/>
              <a:t>Il modello </a:t>
            </a:r>
            <a:r>
              <a:rPr lang="it-IT" sz="1600" dirty="0" err="1"/>
              <a:t>destin</a:t>
            </a:r>
            <a:r>
              <a:rPr lang="it-IT" sz="1600" i="1" dirty="0" err="1"/>
              <a:t>Azione</a:t>
            </a:r>
            <a:r>
              <a:rPr lang="it-IT" sz="1600" dirty="0"/>
              <a:t> per lo sviluppo delle destinazioni turistiche: dal dato alla strategia, passando per il contributo del territorio.</a:t>
            </a:r>
          </a:p>
        </p:txBody>
      </p:sp>
    </p:spTree>
    <p:extLst>
      <p:ext uri="{BB962C8B-B14F-4D97-AF65-F5344CB8AC3E}">
        <p14:creationId xmlns:p14="http://schemas.microsoft.com/office/powerpoint/2010/main" val="3705259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8"/>
          <p:cNvSpPr/>
          <p:nvPr/>
        </p:nvSpPr>
        <p:spPr>
          <a:xfrm>
            <a:off x="11688660" y="6335485"/>
            <a:ext cx="304800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624" name="Google Shape;624;p28"/>
          <p:cNvSpPr txBox="1">
            <a:spLocks noGrp="1"/>
          </p:cNvSpPr>
          <p:nvPr>
            <p:ph type="sldNum" idx="12"/>
          </p:nvPr>
        </p:nvSpPr>
        <p:spPr>
          <a:xfrm>
            <a:off x="11583393" y="6328535"/>
            <a:ext cx="515334" cy="31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t-IT"/>
              <a:t>16</a:t>
            </a:fld>
            <a:endParaRPr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4FF3B3C-CF45-358C-CC26-23640A0DC811}"/>
              </a:ext>
            </a:extLst>
          </p:cNvPr>
          <p:cNvSpPr txBox="1"/>
          <p:nvPr/>
        </p:nvSpPr>
        <p:spPr>
          <a:xfrm>
            <a:off x="304800" y="1317616"/>
            <a:ext cx="11636030" cy="7213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2400"/>
              <a:buNone/>
              <a:defRPr sz="2400">
                <a:solidFill>
                  <a:srgbClr val="02007D"/>
                </a:solidFill>
                <a:highlight>
                  <a:srgbClr val="FED72F"/>
                </a:highlight>
                <a:latin typeface="Gill Sans MT" panose="020B0502020104020203" pitchFamily="34" charset="0"/>
                <a:ea typeface="Gill Sans"/>
                <a:cs typeface="Gill Sans"/>
              </a:defRPr>
            </a:lvl1pPr>
          </a:lstStyle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 dirty="0">
                <a:solidFill>
                  <a:srgbClr val="030180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La sinergia tra </a:t>
            </a:r>
            <a:r>
              <a:rPr lang="it-IT" sz="1600" dirty="0">
                <a:solidFill>
                  <a:srgbClr val="030180"/>
                </a:solidFill>
                <a:sym typeface="Gill Sans"/>
              </a:rPr>
              <a:t>i </a:t>
            </a:r>
            <a:r>
              <a:rPr lang="it-IT" sz="1600" i="1" dirty="0">
                <a:solidFill>
                  <a:srgbClr val="030180"/>
                </a:solidFill>
                <a:sym typeface="Gill Sans"/>
              </a:rPr>
              <a:t>player</a:t>
            </a:r>
            <a:r>
              <a:rPr lang="it-IT" sz="1600" dirty="0">
                <a:solidFill>
                  <a:srgbClr val="030180"/>
                </a:solidFill>
                <a:sym typeface="Gill Sans"/>
              </a:rPr>
              <a:t> </a:t>
            </a:r>
            <a:r>
              <a:rPr lang="it-IT" sz="1600" b="0" i="0" u="none" strike="noStrike" cap="none" dirty="0">
                <a:solidFill>
                  <a:srgbClr val="030180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è cruciale affinché la destinazione turistica vinca: bisogna lavorare non solo sulla performance del singolo ma sul gioco di squadra per ottenere un risultato ecosistemico.</a:t>
            </a:r>
            <a:endParaRPr lang="it-IT" sz="1600" dirty="0">
              <a:solidFill>
                <a:srgbClr val="030180"/>
              </a:solidFill>
              <a:effectLst/>
              <a:highlight>
                <a:srgbClr val="FFDA34"/>
              </a:highlight>
              <a:latin typeface="Gill Sans MT" panose="020B0502020104020203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Google Shape;119;p42">
            <a:extLst>
              <a:ext uri="{FF2B5EF4-FFF2-40B4-BE49-F238E27FC236}">
                <a16:creationId xmlns:a16="http://schemas.microsoft.com/office/drawing/2014/main" id="{C8E0A35A-8D01-B80C-C430-851488DCB6F8}"/>
              </a:ext>
            </a:extLst>
          </p:cNvPr>
          <p:cNvSpPr txBox="1"/>
          <p:nvPr/>
        </p:nvSpPr>
        <p:spPr>
          <a:xfrm>
            <a:off x="304800" y="771963"/>
            <a:ext cx="10018295" cy="3380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dirty="0">
                <a:solidFill>
                  <a:srgbClr val="02007D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Conclusioni</a:t>
            </a:r>
            <a:endParaRPr sz="1400" b="1" i="1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4" name="Google Shape;129;p5">
            <a:extLst>
              <a:ext uri="{FF2B5EF4-FFF2-40B4-BE49-F238E27FC236}">
                <a16:creationId xmlns:a16="http://schemas.microsoft.com/office/drawing/2014/main" id="{C6E0AF45-700B-21C9-14DC-A4B8B38D5F77}"/>
              </a:ext>
            </a:extLst>
          </p:cNvPr>
          <p:cNvSpPr/>
          <p:nvPr/>
        </p:nvSpPr>
        <p:spPr>
          <a:xfrm>
            <a:off x="2642532" y="217716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it-IT" sz="1200" dirty="0">
                <a:solidFill>
                  <a:schemeClr val="lt1"/>
                </a:solidFill>
                <a:latin typeface="Gill Sans MT" panose="020B0502020104020203" pitchFamily="34" charset="0"/>
                <a:sym typeface="Gill Sans"/>
              </a:rPr>
              <a:t>LA DESTINAZIONE</a:t>
            </a:r>
            <a:endParaRPr sz="1200" dirty="0">
              <a:solidFill>
                <a:schemeClr val="lt1"/>
              </a:solidFill>
              <a:latin typeface="Gill Sans MT" panose="020B0502020104020203" pitchFamily="34" charset="0"/>
              <a:sym typeface="Gill Sans"/>
            </a:endParaRPr>
          </a:p>
        </p:txBody>
      </p:sp>
      <p:sp>
        <p:nvSpPr>
          <p:cNvPr id="5" name="Google Shape;130;p5">
            <a:extLst>
              <a:ext uri="{FF2B5EF4-FFF2-40B4-BE49-F238E27FC236}">
                <a16:creationId xmlns:a16="http://schemas.microsoft.com/office/drawing/2014/main" id="{E40DE822-0C32-D06C-D7F9-18FC5015ABF0}"/>
              </a:ext>
            </a:extLst>
          </p:cNvPr>
          <p:cNvSpPr/>
          <p:nvPr/>
        </p:nvSpPr>
        <p:spPr>
          <a:xfrm>
            <a:off x="4980264" y="217716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it-IT" sz="1200" dirty="0">
                <a:solidFill>
                  <a:schemeClr val="lt1"/>
                </a:solidFill>
                <a:latin typeface="Gill Sans MT" panose="020B0502020104020203" pitchFamily="34" charset="0"/>
                <a:cs typeface="Gill Sans"/>
                <a:sym typeface="Gill Sans"/>
              </a:rPr>
              <a:t>ASSESSMENT</a:t>
            </a:r>
            <a:endParaRPr sz="1200" dirty="0">
              <a:solidFill>
                <a:schemeClr val="lt1"/>
              </a:solidFill>
              <a:latin typeface="Gill Sans MT" panose="020B0502020104020203" pitchFamily="34" charset="0"/>
              <a:cs typeface="Gill Sans"/>
              <a:sym typeface="Gill Sans"/>
            </a:endParaRPr>
          </a:p>
        </p:txBody>
      </p:sp>
      <p:sp>
        <p:nvSpPr>
          <p:cNvPr id="6" name="Google Shape;133;p5">
            <a:extLst>
              <a:ext uri="{FF2B5EF4-FFF2-40B4-BE49-F238E27FC236}">
                <a16:creationId xmlns:a16="http://schemas.microsoft.com/office/drawing/2014/main" id="{67789B76-11A9-235D-EBB5-8F70C4AE6D1A}"/>
              </a:ext>
            </a:extLst>
          </p:cNvPr>
          <p:cNvSpPr/>
          <p:nvPr/>
        </p:nvSpPr>
        <p:spPr>
          <a:xfrm>
            <a:off x="304800" y="217715"/>
            <a:ext cx="2370116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it-IT" sz="1200" dirty="0">
                <a:solidFill>
                  <a:schemeClr val="lt1"/>
                </a:solidFill>
                <a:latin typeface="Gill Sans MT" panose="020B0502020104020203" pitchFamily="34" charset="0"/>
                <a:sym typeface="Gill Sans"/>
              </a:rPr>
              <a:t>INTRODUZIONE</a:t>
            </a:r>
            <a:endParaRPr sz="1200" dirty="0">
              <a:solidFill>
                <a:schemeClr val="lt1"/>
              </a:solidFill>
              <a:latin typeface="Gill Sans MT" panose="020B0502020104020203" pitchFamily="34" charset="0"/>
              <a:sym typeface="Gill Sans"/>
            </a:endParaRPr>
          </a:p>
        </p:txBody>
      </p:sp>
      <p:sp>
        <p:nvSpPr>
          <p:cNvPr id="7" name="Google Shape;134;p5">
            <a:extLst>
              <a:ext uri="{FF2B5EF4-FFF2-40B4-BE49-F238E27FC236}">
                <a16:creationId xmlns:a16="http://schemas.microsoft.com/office/drawing/2014/main" id="{A2ED82EB-1F2F-C37B-D74B-AAB7840D42CB}"/>
              </a:ext>
            </a:extLst>
          </p:cNvPr>
          <p:cNvSpPr/>
          <p:nvPr/>
        </p:nvSpPr>
        <p:spPr>
          <a:xfrm>
            <a:off x="9655728" y="217715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lt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BRANDING</a:t>
            </a: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8" name="Google Shape;131;p5">
            <a:extLst>
              <a:ext uri="{FF2B5EF4-FFF2-40B4-BE49-F238E27FC236}">
                <a16:creationId xmlns:a16="http://schemas.microsoft.com/office/drawing/2014/main" id="{5653222F-9FE4-06FB-2B3B-CD9B697648F1}"/>
              </a:ext>
            </a:extLst>
          </p:cNvPr>
          <p:cNvSpPr/>
          <p:nvPr/>
        </p:nvSpPr>
        <p:spPr>
          <a:xfrm>
            <a:off x="7317996" y="217716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lt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SENTIMENT</a:t>
            </a: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pic>
        <p:nvPicPr>
          <p:cNvPr id="10" name="Google Shape;1385;p70">
            <a:extLst>
              <a:ext uri="{FF2B5EF4-FFF2-40B4-BE49-F238E27FC236}">
                <a16:creationId xmlns:a16="http://schemas.microsoft.com/office/drawing/2014/main" id="{2903C4C9-C765-61AA-DC3A-7F56D1DDA08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599" y="3370126"/>
            <a:ext cx="325030" cy="325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386;p70">
            <a:extLst>
              <a:ext uri="{FF2B5EF4-FFF2-40B4-BE49-F238E27FC236}">
                <a16:creationId xmlns:a16="http://schemas.microsoft.com/office/drawing/2014/main" id="{17AE2373-F4B2-04ED-3DC4-A1160EDEC4C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599" y="4195169"/>
            <a:ext cx="377414" cy="37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387;p70">
            <a:extLst>
              <a:ext uri="{FF2B5EF4-FFF2-40B4-BE49-F238E27FC236}">
                <a16:creationId xmlns:a16="http://schemas.microsoft.com/office/drawing/2014/main" id="{E84BF188-D69D-20CF-535B-B4C4863A0EB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602" y="4691236"/>
            <a:ext cx="321098" cy="321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88;p70">
            <a:extLst>
              <a:ext uri="{FF2B5EF4-FFF2-40B4-BE49-F238E27FC236}">
                <a16:creationId xmlns:a16="http://schemas.microsoft.com/office/drawing/2014/main" id="{72B1831E-4A04-7EF1-CFFA-38F073672BC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1307" y="5054617"/>
            <a:ext cx="377430" cy="377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389;p70">
            <a:extLst>
              <a:ext uri="{FF2B5EF4-FFF2-40B4-BE49-F238E27FC236}">
                <a16:creationId xmlns:a16="http://schemas.microsoft.com/office/drawing/2014/main" id="{7B470A17-AD42-92FB-442F-35727B4D5467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9888" y="5444995"/>
            <a:ext cx="377430" cy="377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341;p53">
            <a:extLst>
              <a:ext uri="{FF2B5EF4-FFF2-40B4-BE49-F238E27FC236}">
                <a16:creationId xmlns:a16="http://schemas.microsoft.com/office/drawing/2014/main" id="{D2E4CD48-F855-8D25-5A92-044C6CB59DC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0940" y="2550574"/>
            <a:ext cx="377689" cy="3776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447;p70">
            <a:extLst>
              <a:ext uri="{FF2B5EF4-FFF2-40B4-BE49-F238E27FC236}">
                <a16:creationId xmlns:a16="http://schemas.microsoft.com/office/drawing/2014/main" id="{598987A2-74AC-8549-1270-6D409218F67D}"/>
              </a:ext>
            </a:extLst>
          </p:cNvPr>
          <p:cNvSpPr txBox="1"/>
          <p:nvPr/>
        </p:nvSpPr>
        <p:spPr>
          <a:xfrm>
            <a:off x="968344" y="2249781"/>
            <a:ext cx="10990668" cy="390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just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▪"/>
            </a:pPr>
            <a:r>
              <a:rPr lang="it-IT" sz="1200" b="0" i="0" u="none" strike="noStrike" cap="none" dirty="0">
                <a:solidFill>
                  <a:schemeClr val="dk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I </a:t>
            </a:r>
            <a:r>
              <a:rPr lang="it-IT" sz="1200" b="1" i="0" u="none" strike="noStrike" cap="none" dirty="0">
                <a:solidFill>
                  <a:schemeClr val="dk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prodotti turistici 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emergono come le </a:t>
            </a:r>
            <a:r>
              <a:rPr lang="it-IT" sz="1200" b="1" i="0" u="none" strike="noStrike" cap="none" dirty="0">
                <a:solidFill>
                  <a:schemeClr val="dk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pietre angolari dell'attrattività della destinazione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 e hanno tutto il potenziale per trasformare le marine e i loro territori in luoghi vibranti e culturalmente ricchi. </a:t>
            </a:r>
          </a:p>
          <a:p>
            <a:pPr marL="152400" marR="0" lvl="0" algn="just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2060"/>
              </a:buClr>
              <a:buSzPts val="1200"/>
            </a:pPr>
            <a:endParaRPr lang="it-IT" sz="1200" dirty="0">
              <a:solidFill>
                <a:schemeClr val="dk1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  <a:p>
            <a:pPr marL="45720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▪"/>
            </a:pPr>
            <a:r>
              <a:rPr lang="it-IT" sz="1200" b="0" i="0" u="none" strike="noStrike" cap="none" dirty="0">
                <a:solidFill>
                  <a:schemeClr val="dk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I </a:t>
            </a:r>
            <a:r>
              <a:rPr lang="it-IT" sz="1200" b="1" i="0" u="none" strike="noStrike" cap="none" dirty="0">
                <a:solidFill>
                  <a:schemeClr val="dk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turisti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, protagonisti di questa narrazione, potranno godere di esperienze coinvolgenti, progettate su misura per soddisfare le loro aspettative in costante evoluzione. Dovranno essere </a:t>
            </a:r>
            <a:r>
              <a:rPr lang="it-IT" sz="1200" b="1" i="0" u="none" strike="noStrike" cap="none" dirty="0">
                <a:solidFill>
                  <a:schemeClr val="dk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correttamente intercettati e accompagnati verso una fruizione più sostenibile della destinazione 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che si estenda su un arco di mesi più ampio rispetto a quello attuale, coccolati e curati quando si trovano in destinazione, inviati a tornare e a farsi </a:t>
            </a:r>
            <a:r>
              <a:rPr lang="it-IT" sz="1200" b="1" i="0" u="none" strike="noStrike" cap="none" dirty="0">
                <a:solidFill>
                  <a:schemeClr val="dk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ambasciatori di tutto il territorio</a:t>
            </a:r>
            <a:r>
              <a:rPr lang="it-IT" sz="1200" dirty="0">
                <a:solidFill>
                  <a:schemeClr val="dk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.</a:t>
            </a:r>
            <a:endParaRPr lang="it-IT" sz="1200" b="0" i="0" u="none" strike="noStrike" cap="none" dirty="0">
              <a:solidFill>
                <a:schemeClr val="dk1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  <a:p>
            <a:pPr marL="45720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▪"/>
            </a:pPr>
            <a:endParaRPr sz="1200" b="0" i="0" u="none" strike="noStrike" cap="none" dirty="0">
              <a:solidFill>
                <a:schemeClr val="dk1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  <a:p>
            <a:pPr marL="45720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▪"/>
            </a:pPr>
            <a:r>
              <a:rPr lang="it-IT" sz="1200" b="0" i="0" u="none" strike="noStrike" cap="none" dirty="0">
                <a:solidFill>
                  <a:schemeClr val="dk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Le </a:t>
            </a:r>
            <a:r>
              <a:rPr lang="it-IT" sz="1200" b="1" i="0" u="none" strike="noStrike" cap="none" dirty="0">
                <a:solidFill>
                  <a:schemeClr val="dk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infrastrutture 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e i servizi si configurano come il fondamento di questa trasformazione, creando una rete integrata e agevolando l'accessibilità a tutte agli attrattori e alle opportunità della Puglia</a:t>
            </a:r>
            <a:r>
              <a:rPr lang="it-IT" sz="1200" dirty="0">
                <a:solidFill>
                  <a:schemeClr val="dk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 basate sull’elemento mare.</a:t>
            </a:r>
            <a:endParaRPr lang="it-IT" sz="1200" b="0" i="0" u="none" strike="noStrike" cap="none" dirty="0">
              <a:solidFill>
                <a:schemeClr val="dk1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  <a:p>
            <a:pPr marL="45720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▪"/>
            </a:pPr>
            <a:endParaRPr sz="1200" b="0" i="0" u="none" strike="noStrike" cap="none" dirty="0">
              <a:solidFill>
                <a:schemeClr val="dk1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  <a:p>
            <a:pPr marL="45720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▪"/>
            </a:pPr>
            <a:r>
              <a:rPr lang="it-IT" sz="1200" b="0" i="0" u="none" strike="noStrike" cap="none" dirty="0">
                <a:solidFill>
                  <a:schemeClr val="dk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Le </a:t>
            </a:r>
            <a:r>
              <a:rPr lang="it-IT" sz="1200" b="1" i="0" u="none" strike="noStrike" cap="none" dirty="0">
                <a:solidFill>
                  <a:schemeClr val="dk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imprese 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locali vanno aiutate a plasmare un'economia turistica resiliente e diversificata, attivando la loro </a:t>
            </a:r>
            <a:r>
              <a:rPr lang="it-IT" sz="1200" b="1" i="0" u="none" strike="noStrike" cap="none" dirty="0">
                <a:solidFill>
                  <a:schemeClr val="dk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capacità innovativa e collaborativa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.</a:t>
            </a:r>
          </a:p>
          <a:p>
            <a:pPr marL="45720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▪"/>
            </a:pPr>
            <a:endParaRPr sz="1200" b="0" i="0" u="none" strike="noStrike" cap="none" dirty="0">
              <a:solidFill>
                <a:schemeClr val="dk1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  <a:p>
            <a:pPr marL="45720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▪"/>
            </a:pPr>
            <a:r>
              <a:rPr lang="it-IT" sz="1200" b="0" i="0" u="none" strike="noStrike" cap="none" dirty="0">
                <a:solidFill>
                  <a:schemeClr val="dk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La </a:t>
            </a:r>
            <a:r>
              <a:rPr lang="it-IT" sz="1200" b="1" i="0" u="none" strike="noStrike" cap="none" dirty="0">
                <a:solidFill>
                  <a:schemeClr val="dk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comunità locale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, custode dell'autenticità, </a:t>
            </a:r>
            <a:r>
              <a:rPr lang="it-IT" sz="1200" b="1" i="0" u="none" strike="noStrike" cap="none" dirty="0">
                <a:solidFill>
                  <a:schemeClr val="dk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va coinvolta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 affinché sempre di più condivida la propria cultura e la propria quotidianità con i visitatori. </a:t>
            </a:r>
          </a:p>
          <a:p>
            <a:pPr marL="45720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▪"/>
            </a:pPr>
            <a:endParaRPr sz="1200" b="0" i="0" u="none" strike="noStrike" cap="none" dirty="0">
              <a:solidFill>
                <a:schemeClr val="dk1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  <a:p>
            <a:pPr marL="45720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▪"/>
            </a:pPr>
            <a:r>
              <a:rPr lang="it-IT" sz="1200" b="0" i="0" u="none" strike="noStrike" cap="none" dirty="0">
                <a:solidFill>
                  <a:schemeClr val="dk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La </a:t>
            </a:r>
            <a:r>
              <a:rPr lang="it-IT" sz="1200" b="1" i="0" u="none" strike="noStrike" cap="none" dirty="0">
                <a:solidFill>
                  <a:schemeClr val="dk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governance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, infine, ha il compito arduo di </a:t>
            </a:r>
            <a:r>
              <a:rPr lang="it-IT" sz="1200" b="1" i="0" u="none" strike="noStrike" cap="none" dirty="0">
                <a:solidFill>
                  <a:schemeClr val="dk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coordinare armoniosamente 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questi sforzi, garantendo che ogni azione contribuisca al raggiungimento di obiettivi comuni e alla realizzazione di una destinazione di eccellenza.</a:t>
            </a:r>
            <a:endParaRPr sz="1200" b="0" i="0" u="none" strike="noStrike" cap="none" dirty="0">
              <a:solidFill>
                <a:schemeClr val="dk1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45328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A0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modello, Simmetria, Blu intenso, quadrato&#10;&#10;Descrizione generata automaticamente">
            <a:extLst>
              <a:ext uri="{FF2B5EF4-FFF2-40B4-BE49-F238E27FC236}">
                <a16:creationId xmlns:a16="http://schemas.microsoft.com/office/drawing/2014/main" id="{941FD64E-0397-76F0-B62C-09C21AC554F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95270" y="4082767"/>
            <a:ext cx="1818490" cy="1824318"/>
          </a:xfrm>
          <a:prstGeom prst="rect">
            <a:avLst/>
          </a:prstGeom>
        </p:spPr>
      </p:pic>
      <p:grpSp>
        <p:nvGrpSpPr>
          <p:cNvPr id="24" name="Gruppo 23">
            <a:extLst>
              <a:ext uri="{FF2B5EF4-FFF2-40B4-BE49-F238E27FC236}">
                <a16:creationId xmlns:a16="http://schemas.microsoft.com/office/drawing/2014/main" id="{B075AFD5-C354-0179-4E9B-9F44574ED9FC}"/>
              </a:ext>
            </a:extLst>
          </p:cNvPr>
          <p:cNvGrpSpPr/>
          <p:nvPr/>
        </p:nvGrpSpPr>
        <p:grpSpPr>
          <a:xfrm>
            <a:off x="254000" y="291830"/>
            <a:ext cx="6612042" cy="5817140"/>
            <a:chOff x="254000" y="291830"/>
            <a:chExt cx="6612042" cy="5817140"/>
          </a:xfrm>
        </p:grpSpPr>
        <p:pic>
          <p:nvPicPr>
            <p:cNvPr id="22" name="Immagine 21" descr="Immagine che contiene testo, vestiti, Viso umano, schermata&#10;&#10;Descrizione generata automaticamente">
              <a:extLst>
                <a:ext uri="{FF2B5EF4-FFF2-40B4-BE49-F238E27FC236}">
                  <a16:creationId xmlns:a16="http://schemas.microsoft.com/office/drawing/2014/main" id="{379D0DA9-2D11-03CF-2774-A0B3A88C16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13" t="7659" r="18889" b="38724"/>
            <a:stretch/>
          </p:blipFill>
          <p:spPr>
            <a:xfrm>
              <a:off x="254000" y="291830"/>
              <a:ext cx="6612042" cy="5690681"/>
            </a:xfrm>
            <a:prstGeom prst="rect">
              <a:avLst/>
            </a:prstGeom>
          </p:spPr>
        </p:pic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419095F1-585C-9B0B-AD97-BF9A089144D9}"/>
                </a:ext>
              </a:extLst>
            </p:cNvPr>
            <p:cNvSpPr/>
            <p:nvPr/>
          </p:nvSpPr>
          <p:spPr>
            <a:xfrm>
              <a:off x="1585609" y="5789252"/>
              <a:ext cx="4361211" cy="319718"/>
            </a:xfrm>
            <a:prstGeom prst="rect">
              <a:avLst/>
            </a:prstGeom>
            <a:solidFill>
              <a:srgbClr val="84A0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5" name="TextBox 21">
            <a:extLst>
              <a:ext uri="{FF2B5EF4-FFF2-40B4-BE49-F238E27FC236}">
                <a16:creationId xmlns:a16="http://schemas.microsoft.com/office/drawing/2014/main" id="{6F09865D-09CE-C3D3-4FD8-0A764E7B1262}"/>
              </a:ext>
            </a:extLst>
          </p:cNvPr>
          <p:cNvSpPr txBox="1"/>
          <p:nvPr/>
        </p:nvSpPr>
        <p:spPr>
          <a:xfrm>
            <a:off x="6866042" y="543337"/>
            <a:ext cx="492566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defRPr b="1" kern="0">
                <a:solidFill>
                  <a:srgbClr val="4472C4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pPr marL="0" lvl="1" algn="ctr">
              <a:lnSpc>
                <a:spcPts val="6600"/>
              </a:lnSpc>
              <a:spcAft>
                <a:spcPts val="100"/>
              </a:spcAft>
            </a:pPr>
            <a:r>
              <a:rPr lang="it-IT" sz="4800" kern="0" dirty="0">
                <a:solidFill>
                  <a:schemeClr val="bg1"/>
                </a:solidFill>
                <a:latin typeface="Gotham" panose="02000504050000020004" pitchFamily="2" charset="0"/>
                <a:cs typeface="Arial" panose="020B0604020202020204" pitchFamily="34" charset="0"/>
                <a:sym typeface="Calibri"/>
              </a:rPr>
              <a:t>FAI VEDERE</a:t>
            </a:r>
          </a:p>
          <a:p>
            <a:pPr marL="0" lvl="1" algn="ctr">
              <a:lnSpc>
                <a:spcPts val="6600"/>
              </a:lnSpc>
              <a:spcAft>
                <a:spcPts val="100"/>
              </a:spcAft>
            </a:pPr>
            <a:r>
              <a:rPr lang="it-IT" sz="8000" kern="0" dirty="0">
                <a:solidFill>
                  <a:schemeClr val="bg1"/>
                </a:solidFill>
                <a:latin typeface="Gotham" panose="02000504050000020004" pitchFamily="2" charset="0"/>
                <a:cs typeface="Arial" panose="020B0604020202020204" pitchFamily="34" charset="0"/>
                <a:sym typeface="Calibri"/>
              </a:rPr>
              <a:t>CHI SEI.</a:t>
            </a:r>
          </a:p>
          <a:p>
            <a:pPr marL="0" lvl="1" algn="ctr">
              <a:lnSpc>
                <a:spcPts val="6600"/>
              </a:lnSpc>
              <a:spcAft>
                <a:spcPts val="100"/>
              </a:spcAft>
            </a:pPr>
            <a:r>
              <a:rPr lang="it-IT" sz="2400" b="1" kern="0" dirty="0">
                <a:solidFill>
                  <a:schemeClr val="bg1"/>
                </a:solidFill>
                <a:latin typeface="Gotham" panose="02000504050000020004" pitchFamily="2" charset="0"/>
                <a:cs typeface="Arial" panose="020B0604020202020204" pitchFamily="34" charset="0"/>
                <a:sym typeface="Calibri"/>
              </a:rPr>
              <a:t>A TUTTO IL MONDO!</a:t>
            </a:r>
            <a:endParaRPr lang="it-IT" sz="4800" b="1" kern="0" dirty="0">
              <a:solidFill>
                <a:schemeClr val="bg1"/>
              </a:solidFill>
              <a:latin typeface="Gotham" panose="02000504050000020004" pitchFamily="2" charset="0"/>
              <a:cs typeface="Arial" panose="020B0604020202020204" pitchFamily="34" charset="0"/>
              <a:sym typeface="Calibri"/>
            </a:endParaRPr>
          </a:p>
          <a:p>
            <a:pPr marL="0" lvl="1" algn="ctr"/>
            <a:r>
              <a:rPr lang="it-IT" sz="4800" b="1" kern="0" dirty="0">
                <a:solidFill>
                  <a:srgbClr val="25367F"/>
                </a:solidFill>
                <a:latin typeface="Gotham" panose="02000504050000020004" pitchFamily="2" charset="0"/>
                <a:cs typeface="Arial" panose="020B0604020202020204" pitchFamily="34" charset="0"/>
                <a:sym typeface="Calibri"/>
              </a:rPr>
              <a:t>SU ITALIA.it</a:t>
            </a:r>
          </a:p>
        </p:txBody>
      </p:sp>
    </p:spTree>
    <p:extLst>
      <p:ext uri="{BB962C8B-B14F-4D97-AF65-F5344CB8AC3E}">
        <p14:creationId xmlns:p14="http://schemas.microsoft.com/office/powerpoint/2010/main" val="1669428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779;p42">
            <a:extLst>
              <a:ext uri="{FF2B5EF4-FFF2-40B4-BE49-F238E27FC236}">
                <a16:creationId xmlns:a16="http://schemas.microsoft.com/office/drawing/2014/main" id="{4D63E19C-70B4-437C-E4E5-095AD64734DE}"/>
              </a:ext>
            </a:extLst>
          </p:cNvPr>
          <p:cNvSpPr txBox="1">
            <a:spLocks/>
          </p:cNvSpPr>
          <p:nvPr/>
        </p:nvSpPr>
        <p:spPr>
          <a:xfrm>
            <a:off x="1015796" y="2329006"/>
            <a:ext cx="3176982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  <a:buSzPts val="3600"/>
            </a:pPr>
            <a:r>
              <a:rPr lang="it-IT" sz="4000" dirty="0">
                <a:solidFill>
                  <a:schemeClr val="bg1"/>
                </a:solidFill>
                <a:highlight>
                  <a:srgbClr val="4472C4"/>
                </a:highlight>
                <a:latin typeface="Gill Sans MT" panose="020B0502020104020203" pitchFamily="34" charset="0"/>
                <a:ea typeface="+mn-ea"/>
                <a:cs typeface="+mn-cs"/>
                <a:sym typeface="Arial"/>
              </a:rPr>
              <a:t>GRAZIE</a:t>
            </a:r>
          </a:p>
        </p:txBody>
      </p:sp>
      <p:sp>
        <p:nvSpPr>
          <p:cNvPr id="9" name="Google Shape;2780;p42">
            <a:extLst>
              <a:ext uri="{FF2B5EF4-FFF2-40B4-BE49-F238E27FC236}">
                <a16:creationId xmlns:a16="http://schemas.microsoft.com/office/drawing/2014/main" id="{33E82F33-EA36-5DB7-5FEA-754F4E5746F9}"/>
              </a:ext>
            </a:extLst>
          </p:cNvPr>
          <p:cNvSpPr txBox="1">
            <a:spLocks/>
          </p:cNvSpPr>
          <p:nvPr/>
        </p:nvSpPr>
        <p:spPr>
          <a:xfrm>
            <a:off x="1015796" y="3086328"/>
            <a:ext cx="10566604" cy="18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Font typeface="Montserrat"/>
              <a:buNone/>
            </a:pPr>
            <a:r>
              <a:rPr lang="it-IT" sz="1800" b="1" dirty="0">
                <a:solidFill>
                  <a:srgbClr val="595959"/>
                </a:solidFill>
                <a:latin typeface="Gill Sans MT" panose="020B0502020104020203" pitchFamily="34" charset="0"/>
              </a:rPr>
              <a:t>ALESSANDRA ARCESE</a:t>
            </a:r>
          </a:p>
          <a:p>
            <a:pPr marL="0" indent="0">
              <a:buFont typeface="Montserrat"/>
              <a:buNone/>
            </a:pPr>
            <a:r>
              <a:rPr lang="it-IT" sz="1800" i="1" dirty="0">
                <a:solidFill>
                  <a:srgbClr val="595959"/>
                </a:solidFill>
                <a:latin typeface="Gill Sans MT" panose="020B0502020104020203" pitchFamily="34" charset="0"/>
              </a:rPr>
              <a:t>Coordinatrice Area Qualificazione Imprese e Territori – Responsabile Comunicazione</a:t>
            </a:r>
          </a:p>
          <a:p>
            <a:pPr marL="0" indent="0">
              <a:buFont typeface="Montserrat"/>
              <a:buNone/>
            </a:pPr>
            <a:endParaRPr lang="it-IT" sz="1800" i="1" dirty="0">
              <a:solidFill>
                <a:srgbClr val="595959"/>
              </a:solidFill>
              <a:latin typeface="Gill Sans MT" panose="020B0502020104020203" pitchFamily="34" charset="0"/>
            </a:endParaRPr>
          </a:p>
          <a:p>
            <a:pPr marL="0" indent="0">
              <a:buFont typeface="Montserrat"/>
              <a:buNone/>
            </a:pPr>
            <a:r>
              <a:rPr lang="it-IT" sz="1800" dirty="0">
                <a:solidFill>
                  <a:srgbClr val="595959"/>
                </a:solidFill>
                <a:latin typeface="Gill Sans MT" panose="020B0502020104020203" pitchFamily="34" charset="0"/>
              </a:rPr>
              <a:t>a.arcese@isnart.it</a:t>
            </a:r>
          </a:p>
          <a:p>
            <a:pPr marL="0" indent="0">
              <a:buFont typeface="Montserrat"/>
              <a:buNone/>
            </a:pPr>
            <a:r>
              <a:rPr lang="it-IT" sz="1800" dirty="0">
                <a:solidFill>
                  <a:srgbClr val="595959"/>
                </a:solidFill>
                <a:latin typeface="Gill Sans MT" panose="020B0502020104020203" pitchFamily="34" charset="0"/>
              </a:rPr>
              <a:t>+06 20.39.89.241</a:t>
            </a:r>
          </a:p>
          <a:p>
            <a:pPr marL="0" indent="0">
              <a:buFont typeface="Montserrat"/>
              <a:buNone/>
            </a:pPr>
            <a:r>
              <a:rPr lang="it-IT" sz="1800" dirty="0">
                <a:latin typeface="Gill Sans MT" panose="020B0502020104020203" pitchFamily="34" charset="0"/>
                <a:hlinkClick r:id="rId2"/>
              </a:rPr>
              <a:t>www.isnart.it</a:t>
            </a:r>
            <a:r>
              <a:rPr lang="it-IT" sz="1800" dirty="0">
                <a:latin typeface="Gill Sans MT" panose="020B0502020104020203" pitchFamily="34" charset="0"/>
              </a:rPr>
              <a:t> </a:t>
            </a:r>
          </a:p>
          <a:p>
            <a:pPr marL="0" indent="0">
              <a:buFont typeface="Montserrat"/>
              <a:buNone/>
            </a:pPr>
            <a:endParaRPr lang="it-IT" sz="2000" dirty="0">
              <a:latin typeface="Gill Sans MT" panose="020B0502020104020203" pitchFamily="34" charset="0"/>
            </a:endParaRPr>
          </a:p>
          <a:p>
            <a:pPr marL="0" indent="0">
              <a:buFont typeface="Montserrat"/>
              <a:buNone/>
            </a:pPr>
            <a:endParaRPr lang="it-IT" sz="2000" dirty="0">
              <a:latin typeface="Gill Sans MT" panose="020B0502020104020203" pitchFamily="34" charset="0"/>
            </a:endParaRPr>
          </a:p>
          <a:p>
            <a:pPr marL="0" indent="0">
              <a:buFont typeface="Montserrat"/>
              <a:buNone/>
            </a:pPr>
            <a:endParaRPr lang="it-IT" sz="1200" dirty="0">
              <a:latin typeface="Gill Sans MT" panose="020B0502020104020203" pitchFamily="34" charset="0"/>
            </a:endParaRPr>
          </a:p>
          <a:p>
            <a:pPr marL="0" indent="0">
              <a:buFont typeface="Montserrat"/>
              <a:buNone/>
            </a:pPr>
            <a:endParaRPr lang="it-IT" dirty="0">
              <a:latin typeface="Gill Sans MT" panose="020B0502020104020203" pitchFamily="34" charset="0"/>
            </a:endParaRPr>
          </a:p>
          <a:p>
            <a:pPr marL="0" indent="0">
              <a:buFont typeface="Montserrat"/>
              <a:buNone/>
            </a:pPr>
            <a:endParaRPr lang="it-IT" dirty="0">
              <a:latin typeface="Gill Sans MT" panose="020B0502020104020203" pitchFamily="34" charset="0"/>
            </a:endParaRPr>
          </a:p>
          <a:p>
            <a:pPr marL="0" indent="0">
              <a:buFont typeface="Montserrat"/>
              <a:buNone/>
            </a:pPr>
            <a:endParaRPr lang="it-IT" dirty="0">
              <a:latin typeface="Gill Sans MT" panose="020B0502020104020203" pitchFamily="34" charset="0"/>
            </a:endParaRPr>
          </a:p>
          <a:p>
            <a:pPr marL="0" indent="0">
              <a:buFont typeface="Montserrat"/>
              <a:buNone/>
            </a:pPr>
            <a:endParaRPr lang="it-IT" dirty="0">
              <a:latin typeface="Gill Sans MT" panose="020B0502020104020203" pitchFamily="34" charset="0"/>
            </a:endParaRPr>
          </a:p>
          <a:p>
            <a:pPr marL="0" indent="0">
              <a:buFont typeface="Montserrat"/>
              <a:buNone/>
            </a:pPr>
            <a:endParaRPr lang="it-IT" dirty="0">
              <a:latin typeface="Gill Sans MT" panose="020B0502020104020203" pitchFamily="34" charset="0"/>
            </a:endParaRPr>
          </a:p>
          <a:p>
            <a:pPr marL="0" indent="0">
              <a:buFont typeface="Montserrat"/>
              <a:buNone/>
            </a:pPr>
            <a:endParaRPr lang="it-IT" dirty="0">
              <a:latin typeface="Gill Sans MT" panose="020B0502020104020203" pitchFamily="34" charset="0"/>
            </a:endParaRPr>
          </a:p>
          <a:p>
            <a:pPr marL="0" indent="0">
              <a:buFont typeface="Montserrat"/>
              <a:buNone/>
            </a:pPr>
            <a:endParaRPr lang="it-IT" dirty="0">
              <a:latin typeface="Gill Sans MT" panose="020B0502020104020203" pitchFamily="34" charset="0"/>
            </a:endParaRPr>
          </a:p>
          <a:p>
            <a:pPr marL="0" indent="0">
              <a:buFont typeface="Montserrat"/>
              <a:buNone/>
            </a:pPr>
            <a:endParaRPr lang="it-IT" dirty="0">
              <a:latin typeface="Gill Sans MT" panose="020B0502020104020203" pitchFamily="34" charset="0"/>
            </a:endParaRPr>
          </a:p>
          <a:p>
            <a:pPr marL="0" indent="0">
              <a:buFont typeface="Montserrat"/>
              <a:buNone/>
            </a:pPr>
            <a:endParaRPr lang="it-IT" dirty="0">
              <a:latin typeface="Gill Sans MT" panose="020B0502020104020203" pitchFamily="34" charset="0"/>
            </a:endParaRPr>
          </a:p>
          <a:p>
            <a:pPr marL="0" indent="0">
              <a:buFont typeface="Montserrat"/>
              <a:buNone/>
            </a:pPr>
            <a:endParaRPr lang="it-IT" dirty="0">
              <a:latin typeface="Gill Sans MT" panose="020B0502020104020203" pitchFamily="34" charset="0"/>
            </a:endParaRPr>
          </a:p>
          <a:p>
            <a:pPr marL="0" indent="0">
              <a:buFont typeface="Montserrat"/>
              <a:buNone/>
            </a:pPr>
            <a:endParaRPr lang="it-IT" dirty="0">
              <a:latin typeface="Gill Sans MT" panose="020B0502020104020203" pitchFamily="34" charset="0"/>
            </a:endParaRPr>
          </a:p>
          <a:p>
            <a:pPr marL="0" indent="0">
              <a:buFont typeface="Montserrat"/>
              <a:buNone/>
            </a:pPr>
            <a:endParaRPr lang="it-IT" dirty="0">
              <a:latin typeface="Gill Sans MT" panose="020B0502020104020203" pitchFamily="34" charset="0"/>
            </a:endParaRPr>
          </a:p>
          <a:p>
            <a:pPr marL="0" indent="0">
              <a:buFont typeface="Montserrat"/>
              <a:buNone/>
            </a:pPr>
            <a:endParaRPr lang="it-IT" dirty="0">
              <a:latin typeface="Gill Sans MT" panose="020B0502020104020203" pitchFamily="34" charset="0"/>
            </a:endParaRPr>
          </a:p>
          <a:p>
            <a:pPr marL="0" indent="0">
              <a:buFont typeface="Montserrat"/>
              <a:buNone/>
            </a:pPr>
            <a:endParaRPr lang="it-IT" dirty="0">
              <a:latin typeface="Gill Sans MT" panose="020B0502020104020203" pitchFamily="34" charset="0"/>
            </a:endParaRPr>
          </a:p>
          <a:p>
            <a:pPr marL="0" indent="0">
              <a:buFont typeface="Montserrat"/>
              <a:buNone/>
            </a:pPr>
            <a:endParaRPr lang="it-IT" dirty="0">
              <a:latin typeface="Gill Sans MT" panose="020B0502020104020203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5AAA3D-C322-F4E5-ADF0-9D706313AA9F}"/>
              </a:ext>
            </a:extLst>
          </p:cNvPr>
          <p:cNvSpPr txBox="1"/>
          <p:nvPr/>
        </p:nvSpPr>
        <p:spPr>
          <a:xfrm>
            <a:off x="1015796" y="6095871"/>
            <a:ext cx="1786295" cy="48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rgbClr val="EAEAEA"/>
                </a:solidFill>
                <a:highlight>
                  <a:srgbClr val="4472C4"/>
                </a:highlight>
                <a:latin typeface="Century Gothic" panose="020B0502020202020204" pitchFamily="34" charset="0"/>
              </a:rPr>
              <a:t>Ospitalità Italiana</a:t>
            </a:r>
          </a:p>
          <a:p>
            <a:endParaRPr lang="it-IT" sz="1350" dirty="0">
              <a:solidFill>
                <a:srgbClr val="EAEAEA"/>
              </a:solidFill>
              <a:highlight>
                <a:srgbClr val="4472C4"/>
              </a:highlight>
              <a:latin typeface="Century Gothic" panose="020B0502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E510E17-8728-B7AF-7852-C8409124C81C}"/>
              </a:ext>
            </a:extLst>
          </p:cNvPr>
          <p:cNvSpPr txBox="1"/>
          <p:nvPr/>
        </p:nvSpPr>
        <p:spPr>
          <a:xfrm>
            <a:off x="3797509" y="6095871"/>
            <a:ext cx="16079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rgbClr val="EAEAEA"/>
                </a:solidFill>
                <a:highlight>
                  <a:srgbClr val="4472C4"/>
                </a:highlight>
                <a:latin typeface="Century Gothic" panose="020B0502020202020204" pitchFamily="34" charset="0"/>
              </a:rPr>
              <a:t> @isnart_official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1243F74-B39F-26C3-DE85-0003114E6492}"/>
              </a:ext>
            </a:extLst>
          </p:cNvPr>
          <p:cNvSpPr txBox="1"/>
          <p:nvPr/>
        </p:nvSpPr>
        <p:spPr>
          <a:xfrm>
            <a:off x="2774947" y="6095871"/>
            <a:ext cx="7639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rgbClr val="EAEAEA"/>
                </a:solidFill>
                <a:highlight>
                  <a:srgbClr val="4472C4"/>
                </a:highlight>
                <a:latin typeface="Century Gothic" panose="020B0502020202020204" pitchFamily="34" charset="0"/>
              </a:rPr>
              <a:t>Isnart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F5804A05-7AE0-6947-CAAE-CE1223263E9E}"/>
              </a:ext>
            </a:extLst>
          </p:cNvPr>
          <p:cNvGrpSpPr/>
          <p:nvPr/>
        </p:nvGrpSpPr>
        <p:grpSpPr>
          <a:xfrm>
            <a:off x="1509386" y="5666841"/>
            <a:ext cx="390639" cy="403789"/>
            <a:chOff x="1103293" y="2594305"/>
            <a:chExt cx="390639" cy="403789"/>
          </a:xfrm>
        </p:grpSpPr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29D0B807-1A97-CC64-E847-11D3C809FE7A}"/>
                </a:ext>
              </a:extLst>
            </p:cNvPr>
            <p:cNvSpPr/>
            <p:nvPr/>
          </p:nvSpPr>
          <p:spPr>
            <a:xfrm>
              <a:off x="1169586" y="2634358"/>
              <a:ext cx="258051" cy="3183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F3E69B3C-3F07-18C7-861D-CAFD8661AA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6512"/>
            <a:stretch/>
          </p:blipFill>
          <p:spPr>
            <a:xfrm>
              <a:off x="1103293" y="2594305"/>
              <a:ext cx="390639" cy="403789"/>
            </a:xfrm>
            <a:prstGeom prst="rect">
              <a:avLst/>
            </a:prstGeom>
          </p:spPr>
        </p:pic>
      </p:grpSp>
      <p:pic>
        <p:nvPicPr>
          <p:cNvPr id="18" name="Immagine 17">
            <a:extLst>
              <a:ext uri="{FF2B5EF4-FFF2-40B4-BE49-F238E27FC236}">
                <a16:creationId xmlns:a16="http://schemas.microsoft.com/office/drawing/2014/main" id="{5D668727-BD73-1211-44B5-8C7E97F326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827" r="33786"/>
          <a:stretch/>
        </p:blipFill>
        <p:spPr>
          <a:xfrm>
            <a:off x="2958353" y="5660477"/>
            <a:ext cx="382982" cy="409341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E25D4786-C694-404D-7A83-E2D17DA58102}"/>
              </a:ext>
            </a:extLst>
          </p:cNvPr>
          <p:cNvGrpSpPr/>
          <p:nvPr/>
        </p:nvGrpSpPr>
        <p:grpSpPr>
          <a:xfrm>
            <a:off x="4399663" y="5660477"/>
            <a:ext cx="409341" cy="409341"/>
            <a:chOff x="2667000" y="0"/>
            <a:chExt cx="6858000" cy="6858000"/>
          </a:xfrm>
        </p:grpSpPr>
        <p:sp>
          <p:nvSpPr>
            <p:cNvPr id="3" name="Ovale 2">
              <a:extLst>
                <a:ext uri="{FF2B5EF4-FFF2-40B4-BE49-F238E27FC236}">
                  <a16:creationId xmlns:a16="http://schemas.microsoft.com/office/drawing/2014/main" id="{FF2AC571-CBF1-8227-53B8-575B816A83D5}"/>
                </a:ext>
              </a:extLst>
            </p:cNvPr>
            <p:cNvSpPr/>
            <p:nvPr/>
          </p:nvSpPr>
          <p:spPr>
            <a:xfrm>
              <a:off x="3381468" y="735660"/>
              <a:ext cx="5427296" cy="542729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" name="Immagine 3" descr="Immagine che contiene simbolo, logo, cerchio, Carattere&#10;&#10;Descrizione generata automaticamente">
              <a:extLst>
                <a:ext uri="{FF2B5EF4-FFF2-40B4-BE49-F238E27FC236}">
                  <a16:creationId xmlns:a16="http://schemas.microsoft.com/office/drawing/2014/main" id="{5DA956F2-B01E-FECC-5ACC-9DAF853FC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607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2"/>
          <p:cNvSpPr txBox="1">
            <a:spLocks noGrp="1"/>
          </p:cNvSpPr>
          <p:nvPr>
            <p:ph type="sldNum" idx="12"/>
          </p:nvPr>
        </p:nvSpPr>
        <p:spPr>
          <a:xfrm>
            <a:off x="11583393" y="6328535"/>
            <a:ext cx="515334" cy="31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  <p:sp>
        <p:nvSpPr>
          <p:cNvPr id="14" name="Google Shape;129;p5">
            <a:extLst>
              <a:ext uri="{FF2B5EF4-FFF2-40B4-BE49-F238E27FC236}">
                <a16:creationId xmlns:a16="http://schemas.microsoft.com/office/drawing/2014/main" id="{0647E488-5EB0-AE28-4209-39203B619031}"/>
              </a:ext>
            </a:extLst>
          </p:cNvPr>
          <p:cNvSpPr/>
          <p:nvPr/>
        </p:nvSpPr>
        <p:spPr>
          <a:xfrm>
            <a:off x="2642532" y="217716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lt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LA DESTINAZIONE</a:t>
            </a: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15" name="Google Shape;130;p5">
            <a:extLst>
              <a:ext uri="{FF2B5EF4-FFF2-40B4-BE49-F238E27FC236}">
                <a16:creationId xmlns:a16="http://schemas.microsoft.com/office/drawing/2014/main" id="{49AF58FB-3CC4-7C32-F688-AA2D1E43DC1D}"/>
              </a:ext>
            </a:extLst>
          </p:cNvPr>
          <p:cNvSpPr/>
          <p:nvPr/>
        </p:nvSpPr>
        <p:spPr>
          <a:xfrm>
            <a:off x="4980264" y="217716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lt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ASSESSMENT</a:t>
            </a: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16" name="Google Shape;131;p5">
            <a:extLst>
              <a:ext uri="{FF2B5EF4-FFF2-40B4-BE49-F238E27FC236}">
                <a16:creationId xmlns:a16="http://schemas.microsoft.com/office/drawing/2014/main" id="{76A2A145-6C79-18C4-3D31-14303FBF78E8}"/>
              </a:ext>
            </a:extLst>
          </p:cNvPr>
          <p:cNvSpPr/>
          <p:nvPr/>
        </p:nvSpPr>
        <p:spPr>
          <a:xfrm>
            <a:off x="7317996" y="217716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lt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SENTIMENT</a:t>
            </a: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17" name="Google Shape;133;p5">
            <a:extLst>
              <a:ext uri="{FF2B5EF4-FFF2-40B4-BE49-F238E27FC236}">
                <a16:creationId xmlns:a16="http://schemas.microsoft.com/office/drawing/2014/main" id="{BDEA32A4-E1A1-C174-24DA-E4A25FE294DF}"/>
              </a:ext>
            </a:extLst>
          </p:cNvPr>
          <p:cNvSpPr/>
          <p:nvPr/>
        </p:nvSpPr>
        <p:spPr>
          <a:xfrm>
            <a:off x="304800" y="217715"/>
            <a:ext cx="2370116" cy="304800"/>
          </a:xfrm>
          <a:prstGeom prst="rect">
            <a:avLst/>
          </a:prstGeom>
          <a:solidFill>
            <a:srgbClr val="0301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lt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INTRODUZIONE</a:t>
            </a:r>
            <a:endParaRPr sz="1400" b="1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18" name="Google Shape;134;p5">
            <a:extLst>
              <a:ext uri="{FF2B5EF4-FFF2-40B4-BE49-F238E27FC236}">
                <a16:creationId xmlns:a16="http://schemas.microsoft.com/office/drawing/2014/main" id="{8BD94F0A-97C7-1062-A199-C8908DB48B4E}"/>
              </a:ext>
            </a:extLst>
          </p:cNvPr>
          <p:cNvSpPr/>
          <p:nvPr/>
        </p:nvSpPr>
        <p:spPr>
          <a:xfrm>
            <a:off x="9655728" y="217715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lt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BRANDING</a:t>
            </a: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D293A03-1CAE-1D75-3241-032494165B94}"/>
              </a:ext>
            </a:extLst>
          </p:cNvPr>
          <p:cNvSpPr txBox="1"/>
          <p:nvPr/>
        </p:nvSpPr>
        <p:spPr>
          <a:xfrm>
            <a:off x="1305973" y="2055644"/>
            <a:ext cx="23491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it-IT" sz="1600" i="1" dirty="0">
                <a:solidFill>
                  <a:srgbClr val="030180"/>
                </a:solidFill>
                <a:latin typeface="Gill Sans MT" panose="020B0502020104020203" pitchFamily="34" charset="0"/>
                <a:ea typeface="Source Sans Pro" panose="020B0503030403020204" pitchFamily="34" charset="0"/>
              </a:rPr>
              <a:t>cosa arriva alla domanda </a:t>
            </a:r>
          </a:p>
          <a:p>
            <a:pPr>
              <a:buClr>
                <a:schemeClr val="dk1"/>
              </a:buClr>
              <a:buSzPts val="1100"/>
            </a:pPr>
            <a:r>
              <a:rPr lang="it-IT" sz="1600" i="1" dirty="0">
                <a:solidFill>
                  <a:srgbClr val="030180"/>
                </a:solidFill>
                <a:latin typeface="Gill Sans MT" panose="020B0502020104020203" pitchFamily="34" charset="0"/>
                <a:ea typeface="Source Sans Pro" panose="020B0503030403020204" pitchFamily="34" charset="0"/>
              </a:rPr>
              <a:t>effettiva?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151D064-B114-3AE4-FEFA-3D32676041FA}"/>
              </a:ext>
            </a:extLst>
          </p:cNvPr>
          <p:cNvSpPr txBox="1"/>
          <p:nvPr/>
        </p:nvSpPr>
        <p:spPr>
          <a:xfrm>
            <a:off x="1273620" y="5700886"/>
            <a:ext cx="24848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it-IT" sz="1600" i="1" dirty="0">
                <a:solidFill>
                  <a:srgbClr val="030180"/>
                </a:solidFill>
                <a:latin typeface="Gill Sans MT" panose="020B0502020104020203" pitchFamily="34" charset="0"/>
                <a:ea typeface="Source Sans Pro" panose="020B0503030403020204" pitchFamily="34" charset="0"/>
              </a:rPr>
              <a:t>cosa arriva </a:t>
            </a:r>
          </a:p>
          <a:p>
            <a:pPr>
              <a:buClr>
                <a:schemeClr val="dk1"/>
              </a:buClr>
              <a:buSzPts val="1100"/>
            </a:pPr>
            <a:r>
              <a:rPr lang="it-IT" sz="1600" i="1" dirty="0">
                <a:solidFill>
                  <a:srgbClr val="030180"/>
                </a:solidFill>
                <a:latin typeface="Gill Sans MT" panose="020B0502020104020203" pitchFamily="34" charset="0"/>
                <a:ea typeface="Source Sans Pro" panose="020B0503030403020204" pitchFamily="34" charset="0"/>
              </a:rPr>
              <a:t>alla domanda potenziale?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4F698CF6-46F8-BABE-4EA2-FEEF8FF7A22C}"/>
              </a:ext>
            </a:extLst>
          </p:cNvPr>
          <p:cNvSpPr/>
          <p:nvPr/>
        </p:nvSpPr>
        <p:spPr>
          <a:xfrm>
            <a:off x="1244737" y="3428999"/>
            <a:ext cx="2218425" cy="1553873"/>
          </a:xfrm>
          <a:prstGeom prst="rect">
            <a:avLst/>
          </a:prstGeom>
          <a:solidFill>
            <a:srgbClr val="01AF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1600" b="1" dirty="0">
                <a:latin typeface="Gill Sans MT" panose="020B0502020104020203" pitchFamily="34" charset="0"/>
              </a:rPr>
              <a:t>ASSESSMENT</a:t>
            </a:r>
          </a:p>
          <a:p>
            <a:pPr algn="ctr"/>
            <a:endParaRPr lang="it-IT" sz="1100" b="1" dirty="0">
              <a:latin typeface="Gill Sans MT" panose="020B0502020104020203" pitchFamily="34" charset="0"/>
            </a:endParaRPr>
          </a:p>
          <a:p>
            <a:pPr algn="ctr"/>
            <a:r>
              <a:rPr lang="it-IT" dirty="0">
                <a:latin typeface="Gill Sans MT" panose="020B0502020104020203" pitchFamily="34" charset="0"/>
              </a:rPr>
              <a:t>qual è il livello di sviluppo turistico della destinazione e il suo livello di sviluppo potenziale?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CC33A3C3-D6DE-7BCD-42AC-3EEE9419A4EB}"/>
              </a:ext>
            </a:extLst>
          </p:cNvPr>
          <p:cNvSpPr/>
          <p:nvPr/>
        </p:nvSpPr>
        <p:spPr>
          <a:xfrm>
            <a:off x="8907623" y="3428999"/>
            <a:ext cx="2218425" cy="1553873"/>
          </a:xfrm>
          <a:prstGeom prst="rect">
            <a:avLst/>
          </a:prstGeom>
          <a:solidFill>
            <a:srgbClr val="867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1600" b="1" dirty="0">
                <a:latin typeface="Gill Sans MT" panose="020B0502020104020203" pitchFamily="34" charset="0"/>
              </a:rPr>
              <a:t>SUSTAINABILITY</a:t>
            </a:r>
          </a:p>
          <a:p>
            <a:pPr algn="ctr"/>
            <a:endParaRPr lang="it-IT" sz="1600" b="1" dirty="0">
              <a:latin typeface="Gill Sans MT" panose="020B0502020104020203" pitchFamily="34" charset="0"/>
            </a:endParaRPr>
          </a:p>
          <a:p>
            <a:pPr algn="ctr"/>
            <a:r>
              <a:rPr lang="it-IT" dirty="0">
                <a:latin typeface="Gill Sans MT" panose="020B0502020104020203" pitchFamily="34" charset="0"/>
              </a:rPr>
              <a:t>quali sono gli impatti (ambientale, sociale, economico) dello sviluppo turistico?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DB46EDDF-68AE-F174-1E6C-35C75CBEC07A}"/>
              </a:ext>
            </a:extLst>
          </p:cNvPr>
          <p:cNvSpPr/>
          <p:nvPr/>
        </p:nvSpPr>
        <p:spPr>
          <a:xfrm>
            <a:off x="3655092" y="1672438"/>
            <a:ext cx="2218425" cy="1553873"/>
          </a:xfrm>
          <a:prstGeom prst="rect">
            <a:avLst/>
          </a:prstGeom>
          <a:solidFill>
            <a:srgbClr val="EC8B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1600" b="1" dirty="0">
                <a:latin typeface="Gill Sans MT" panose="020B0502020104020203" pitchFamily="34" charset="0"/>
              </a:rPr>
              <a:t>SENTIMENT</a:t>
            </a:r>
          </a:p>
          <a:p>
            <a:pPr algn="ctr"/>
            <a:endParaRPr lang="it-IT" sz="1100" b="1" dirty="0">
              <a:latin typeface="Gill Sans MT" panose="020B0502020104020203" pitchFamily="34" charset="0"/>
            </a:endParaRPr>
          </a:p>
          <a:p>
            <a:pPr algn="ctr"/>
            <a:r>
              <a:rPr lang="it-IT" dirty="0">
                <a:latin typeface="Gill Sans MT" panose="020B0502020104020203" pitchFamily="34" charset="0"/>
              </a:rPr>
              <a:t>cosa e come la domanda guarda la destinazione?</a:t>
            </a:r>
            <a:endParaRPr lang="it-IT" sz="1200" dirty="0">
              <a:latin typeface="Gill Sans MT" panose="020B0502020104020203" pitchFamily="34" charset="0"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12CD819D-FB01-D990-8DCF-2122822533A4}"/>
              </a:ext>
            </a:extLst>
          </p:cNvPr>
          <p:cNvSpPr/>
          <p:nvPr/>
        </p:nvSpPr>
        <p:spPr>
          <a:xfrm>
            <a:off x="3664895" y="5062668"/>
            <a:ext cx="2218425" cy="1566420"/>
          </a:xfrm>
          <a:prstGeom prst="rect">
            <a:avLst/>
          </a:prstGeom>
          <a:solidFill>
            <a:srgbClr val="FF71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1600" b="1" dirty="0">
                <a:latin typeface="Gill Sans MT" panose="020B0502020104020203" pitchFamily="34" charset="0"/>
              </a:rPr>
              <a:t>BRANDING</a:t>
            </a:r>
          </a:p>
          <a:p>
            <a:pPr algn="ctr"/>
            <a:endParaRPr lang="it-IT" sz="1100" b="1" dirty="0">
              <a:latin typeface="Gill Sans MT" panose="020B0502020104020203" pitchFamily="34" charset="0"/>
            </a:endParaRPr>
          </a:p>
          <a:p>
            <a:pPr algn="ctr"/>
            <a:r>
              <a:rPr lang="it-IT" dirty="0">
                <a:latin typeface="Gill Sans MT" panose="020B0502020104020203" pitchFamily="34" charset="0"/>
              </a:rPr>
              <a:t>cosa, dove e come i media raccontano la destinazione turistica?</a:t>
            </a:r>
            <a:endParaRPr lang="it-IT" sz="1200" dirty="0">
              <a:latin typeface="Gill Sans MT" panose="020B0502020104020203" pitchFamily="34" charset="0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BA6D9767-18E5-E303-4C64-98005B19FD0B}"/>
              </a:ext>
            </a:extLst>
          </p:cNvPr>
          <p:cNvSpPr txBox="1"/>
          <p:nvPr/>
        </p:nvSpPr>
        <p:spPr>
          <a:xfrm>
            <a:off x="6497268" y="3797434"/>
            <a:ext cx="28616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it-IT" sz="1600" i="1" dirty="0">
                <a:solidFill>
                  <a:srgbClr val="030180"/>
                </a:solidFill>
                <a:latin typeface="Gill Sans MT" panose="020B0502020104020203" pitchFamily="34" charset="0"/>
                <a:ea typeface="Source Sans Pro" panose="020B0503030403020204" pitchFamily="34" charset="0"/>
              </a:rPr>
              <a:t>quali sono le condizionalità</a:t>
            </a:r>
          </a:p>
          <a:p>
            <a:pPr marL="0" lvl="0" indent="0">
              <a:buClr>
                <a:schemeClr val="dk1"/>
              </a:buClr>
              <a:buSzPts val="1100"/>
              <a:buFont typeface="Arial"/>
              <a:buNone/>
            </a:pPr>
            <a:endParaRPr lang="it-IT" sz="1600" i="1" dirty="0">
              <a:solidFill>
                <a:srgbClr val="030180"/>
              </a:solidFill>
              <a:latin typeface="Gill Sans MT" panose="020B0502020104020203" pitchFamily="34" charset="0"/>
              <a:ea typeface="Source Sans Pro" panose="020B0503030403020204" pitchFamily="34" charset="0"/>
            </a:endParaRPr>
          </a:p>
          <a:p>
            <a:pPr marL="0" lv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it-IT" sz="1600" i="1" dirty="0">
                <a:solidFill>
                  <a:srgbClr val="030180"/>
                </a:solidFill>
                <a:latin typeface="Gill Sans MT" panose="020B0502020104020203" pitchFamily="34" charset="0"/>
                <a:ea typeface="Source Sans Pro" panose="020B0503030403020204" pitchFamily="34" charset="0"/>
              </a:rPr>
              <a:t>dello sviluppo turistico?</a:t>
            </a:r>
          </a:p>
        </p:txBody>
      </p:sp>
      <p:pic>
        <p:nvPicPr>
          <p:cNvPr id="27" name="Immagine 26" descr="Immagine che contiene simbolo, Carattere, Elementi grafici, logo&#10;&#10;Descrizione generata automaticamente">
            <a:extLst>
              <a:ext uri="{FF2B5EF4-FFF2-40B4-BE49-F238E27FC236}">
                <a16:creationId xmlns:a16="http://schemas.microsoft.com/office/drawing/2014/main" id="{5EA218C2-9262-B5FA-5BAB-0DB1E903CE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1D0E5B"/>
              </a:clrFrom>
              <a:clrTo>
                <a:srgbClr val="1D0E5B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3989" y="3708557"/>
            <a:ext cx="835747" cy="692203"/>
          </a:xfrm>
          <a:prstGeom prst="rect">
            <a:avLst/>
          </a:prstGeom>
        </p:spPr>
      </p:pic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C3514A9D-41C8-0EE5-4FED-AE956BA623C6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951716" y="4205936"/>
            <a:ext cx="293021" cy="0"/>
          </a:xfrm>
          <a:prstGeom prst="line">
            <a:avLst/>
          </a:prstGeom>
          <a:ln w="889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01AFEC"/>
                </a:gs>
              </a:gsLst>
              <a:lin ang="0" scaled="1"/>
              <a:tileRect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FFC73665-DB4B-C6DA-A2A2-3BBB55DC4503}"/>
              </a:ext>
            </a:extLst>
          </p:cNvPr>
          <p:cNvCxnSpPr>
            <a:cxnSpLocks/>
            <a:endCxn id="23" idx="3"/>
          </p:cNvCxnSpPr>
          <p:nvPr/>
        </p:nvCxnSpPr>
        <p:spPr>
          <a:xfrm flipH="1">
            <a:off x="11126048" y="4205936"/>
            <a:ext cx="336678" cy="0"/>
          </a:xfrm>
          <a:prstGeom prst="line">
            <a:avLst/>
          </a:prstGeom>
          <a:ln w="88900">
            <a:gradFill flip="none" rotWithShape="1">
              <a:gsLst>
                <a:gs pos="100000">
                  <a:srgbClr val="8679FF"/>
                </a:gs>
                <a:gs pos="0">
                  <a:srgbClr val="FFFFFF"/>
                </a:gs>
              </a:gsLst>
              <a:lin ang="0" scaled="1"/>
              <a:tileRect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magine 29">
            <a:extLst>
              <a:ext uri="{FF2B5EF4-FFF2-40B4-BE49-F238E27FC236}">
                <a16:creationId xmlns:a16="http://schemas.microsoft.com/office/drawing/2014/main" id="{7CFAF5B6-358B-690E-683E-7E5B1A13D13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1766" y="3832723"/>
            <a:ext cx="612649" cy="746423"/>
          </a:xfrm>
          <a:prstGeom prst="rect">
            <a:avLst/>
          </a:prstGeom>
        </p:spPr>
      </p:pic>
      <p:cxnSp>
        <p:nvCxnSpPr>
          <p:cNvPr id="31" name="Connettore a gomito 30">
            <a:extLst>
              <a:ext uri="{FF2B5EF4-FFF2-40B4-BE49-F238E27FC236}">
                <a16:creationId xmlns:a16="http://schemas.microsoft.com/office/drawing/2014/main" id="{CF80CBC8-E948-764A-00E7-535C855FCF53}"/>
              </a:ext>
            </a:extLst>
          </p:cNvPr>
          <p:cNvCxnSpPr>
            <a:stCxn id="22" idx="0"/>
            <a:endCxn id="24" idx="1"/>
          </p:cNvCxnSpPr>
          <p:nvPr/>
        </p:nvCxnSpPr>
        <p:spPr>
          <a:xfrm rot="5400000" flipH="1" flipV="1">
            <a:off x="2514709" y="2288616"/>
            <a:ext cx="979624" cy="1301142"/>
          </a:xfrm>
          <a:prstGeom prst="bentConnector2">
            <a:avLst/>
          </a:prstGeom>
          <a:ln w="88900">
            <a:gradFill flip="none" rotWithShape="1">
              <a:gsLst>
                <a:gs pos="100000">
                  <a:srgbClr val="EC8B18"/>
                </a:gs>
                <a:gs pos="0">
                  <a:srgbClr val="01AFEC"/>
                </a:gs>
              </a:gsLst>
              <a:lin ang="0" scaled="1"/>
              <a:tileRect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a gomito 45">
            <a:extLst>
              <a:ext uri="{FF2B5EF4-FFF2-40B4-BE49-F238E27FC236}">
                <a16:creationId xmlns:a16="http://schemas.microsoft.com/office/drawing/2014/main" id="{215A238E-D3D8-FD6E-BB23-2004F4D95125}"/>
              </a:ext>
            </a:extLst>
          </p:cNvPr>
          <p:cNvCxnSpPr>
            <a:cxnSpLocks/>
            <a:stCxn id="22" idx="2"/>
            <a:endCxn id="25" idx="1"/>
          </p:cNvCxnSpPr>
          <p:nvPr/>
        </p:nvCxnSpPr>
        <p:spPr>
          <a:xfrm rot="16200000" flipH="1">
            <a:off x="2577919" y="4758902"/>
            <a:ext cx="863006" cy="1310945"/>
          </a:xfrm>
          <a:prstGeom prst="bentConnector2">
            <a:avLst/>
          </a:prstGeom>
          <a:ln w="88900">
            <a:gradFill flip="none" rotWithShape="1">
              <a:gsLst>
                <a:gs pos="100000">
                  <a:srgbClr val="FF718B"/>
                </a:gs>
                <a:gs pos="0">
                  <a:srgbClr val="01AFEC"/>
                </a:gs>
              </a:gsLst>
              <a:lin ang="0" scaled="1"/>
              <a:tileRect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a gomito 46">
            <a:extLst>
              <a:ext uri="{FF2B5EF4-FFF2-40B4-BE49-F238E27FC236}">
                <a16:creationId xmlns:a16="http://schemas.microsoft.com/office/drawing/2014/main" id="{2A258592-2EAC-5D5C-F270-98167EDC0CBD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5873517" y="2449375"/>
            <a:ext cx="623751" cy="1553873"/>
          </a:xfrm>
          <a:prstGeom prst="bentConnector2">
            <a:avLst/>
          </a:prstGeom>
          <a:ln w="88900">
            <a:gradFill flip="none" rotWithShape="1">
              <a:gsLst>
                <a:gs pos="0">
                  <a:srgbClr val="8675FF"/>
                </a:gs>
                <a:gs pos="100000">
                  <a:srgbClr val="699DFB"/>
                </a:gs>
              </a:gsLst>
              <a:lin ang="0" scaled="1"/>
              <a:tileRect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a gomito 47">
            <a:extLst>
              <a:ext uri="{FF2B5EF4-FFF2-40B4-BE49-F238E27FC236}">
                <a16:creationId xmlns:a16="http://schemas.microsoft.com/office/drawing/2014/main" id="{0E9A329B-6A86-C449-36F5-B2F7DB9F63F0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5883320" y="4400760"/>
            <a:ext cx="613948" cy="1445118"/>
          </a:xfrm>
          <a:prstGeom prst="bentConnector2">
            <a:avLst/>
          </a:prstGeom>
          <a:ln w="88900">
            <a:gradFill flip="none" rotWithShape="1">
              <a:gsLst>
                <a:gs pos="100000">
                  <a:srgbClr val="6A9DFB"/>
                </a:gs>
                <a:gs pos="0">
                  <a:srgbClr val="FF718B"/>
                </a:gs>
              </a:gsLst>
              <a:lin ang="0" scaled="1"/>
              <a:tileRect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ADCEB91C-4472-D2D4-B29B-13A6C68D0740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3463162" y="4205936"/>
            <a:ext cx="5444461" cy="13994"/>
          </a:xfrm>
          <a:prstGeom prst="line">
            <a:avLst/>
          </a:prstGeom>
          <a:ln w="88900">
            <a:gradFill flip="none" rotWithShape="1">
              <a:gsLst>
                <a:gs pos="100000">
                  <a:srgbClr val="8679FF"/>
                </a:gs>
                <a:gs pos="0">
                  <a:srgbClr val="01AFEC"/>
                </a:gs>
              </a:gsLst>
              <a:lin ang="0" scaled="1"/>
              <a:tileRect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AAA0C50-2358-4FBD-E3E7-20A7ACE1E448}"/>
              </a:ext>
            </a:extLst>
          </p:cNvPr>
          <p:cNvSpPr txBox="1"/>
          <p:nvPr/>
        </p:nvSpPr>
        <p:spPr>
          <a:xfrm>
            <a:off x="304800" y="1058228"/>
            <a:ext cx="11636030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2400"/>
              <a:buNone/>
              <a:defRPr sz="2400">
                <a:solidFill>
                  <a:srgbClr val="02007D"/>
                </a:solidFill>
                <a:highlight>
                  <a:srgbClr val="FED72F"/>
                </a:highlight>
                <a:latin typeface="Gill Sans MT" panose="020B0502020104020203" pitchFamily="34" charset="0"/>
                <a:ea typeface="Gill Sans"/>
                <a:cs typeface="Gill Sans"/>
              </a:defRPr>
            </a:lvl1pPr>
          </a:lstStyle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600" dirty="0">
                <a:solidFill>
                  <a:srgbClr val="262854"/>
                </a:solidFill>
                <a:effectLst/>
                <a:highlight>
                  <a:srgbClr val="FFDA34"/>
                </a:highlight>
                <a:latin typeface="Gill Sans MT" panose="020B0502020104020203" pitchFamily="34" charset="0"/>
                <a:ea typeface="Source Sans Pro" panose="020B0503030403020204" pitchFamily="34" charset="0"/>
              </a:rPr>
              <a:t>Leggiamo le destinazioni </a:t>
            </a:r>
            <a:r>
              <a:rPr lang="it-IT" sz="1600" dirty="0">
                <a:solidFill>
                  <a:srgbClr val="262854"/>
                </a:solidFill>
                <a:highlight>
                  <a:srgbClr val="FFDA34"/>
                </a:highlight>
                <a:ea typeface="Source Sans Pro" panose="020B0503030403020204" pitchFamily="34" charset="0"/>
              </a:rPr>
              <a:t>attraverso </a:t>
            </a:r>
            <a:r>
              <a:rPr lang="it-IT" sz="1600" dirty="0">
                <a:solidFill>
                  <a:srgbClr val="262854"/>
                </a:solidFill>
                <a:effectLst/>
                <a:highlight>
                  <a:srgbClr val="FFDA34"/>
                </a:highlight>
                <a:latin typeface="Gill Sans MT" panose="020B0502020104020203" pitchFamily="34" charset="0"/>
                <a:ea typeface="Source Sans Pro" panose="020B0503030403020204" pitchFamily="34" charset="0"/>
              </a:rPr>
              <a:t>quattro focus sinergici e complementari</a:t>
            </a:r>
            <a:r>
              <a:rPr lang="it-IT" sz="1600" dirty="0">
                <a:solidFill>
                  <a:srgbClr val="262854"/>
                </a:solidFill>
                <a:highlight>
                  <a:srgbClr val="FFDA34"/>
                </a:highlight>
                <a:ea typeface="Source Sans Pro" panose="020B0503030403020204" pitchFamily="34" charset="0"/>
              </a:rPr>
              <a:t> </a:t>
            </a:r>
            <a:r>
              <a:rPr lang="it-IT" sz="1600" dirty="0">
                <a:solidFill>
                  <a:srgbClr val="262854"/>
                </a:solidFill>
                <a:effectLst/>
                <a:highlight>
                  <a:srgbClr val="FFDA34"/>
                </a:highlight>
                <a:latin typeface="Gill Sans MT" panose="020B0502020104020203" pitchFamily="34" charset="0"/>
                <a:ea typeface="Source Sans Pro" panose="020B0503030403020204" pitchFamily="34" charset="0"/>
              </a:rPr>
              <a:t>per fornire supporto agli analisti territoriali e al Sistema camerale.</a:t>
            </a:r>
          </a:p>
        </p:txBody>
      </p:sp>
      <p:sp>
        <p:nvSpPr>
          <p:cNvPr id="3" name="Google Shape;119;p42">
            <a:extLst>
              <a:ext uri="{FF2B5EF4-FFF2-40B4-BE49-F238E27FC236}">
                <a16:creationId xmlns:a16="http://schemas.microsoft.com/office/drawing/2014/main" id="{EE548FEE-A92B-5908-85E0-4BE66BEB7ACF}"/>
              </a:ext>
            </a:extLst>
          </p:cNvPr>
          <p:cNvSpPr txBox="1"/>
          <p:nvPr/>
        </p:nvSpPr>
        <p:spPr>
          <a:xfrm>
            <a:off x="304800" y="771964"/>
            <a:ext cx="11688660" cy="30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dirty="0">
                <a:solidFill>
                  <a:srgbClr val="02007D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Come analizziamo le destinazione turistiche</a:t>
            </a:r>
            <a:endParaRPr sz="1400" b="1" i="1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6394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/>
          <p:nvPr/>
        </p:nvSpPr>
        <p:spPr>
          <a:xfrm>
            <a:off x="11688660" y="6335485"/>
            <a:ext cx="304800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137" name="Google Shape;137;p5"/>
          <p:cNvSpPr txBox="1">
            <a:spLocks noGrp="1"/>
          </p:cNvSpPr>
          <p:nvPr>
            <p:ph type="sldNum" idx="12"/>
          </p:nvPr>
        </p:nvSpPr>
        <p:spPr>
          <a:xfrm>
            <a:off x="11686330" y="6335486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  <p:sp>
        <p:nvSpPr>
          <p:cNvPr id="2" name="Google Shape;129;p5">
            <a:extLst>
              <a:ext uri="{FF2B5EF4-FFF2-40B4-BE49-F238E27FC236}">
                <a16:creationId xmlns:a16="http://schemas.microsoft.com/office/drawing/2014/main" id="{9EE933CC-224B-CA07-A012-708EE0CB3FB8}"/>
              </a:ext>
            </a:extLst>
          </p:cNvPr>
          <p:cNvSpPr/>
          <p:nvPr/>
        </p:nvSpPr>
        <p:spPr>
          <a:xfrm>
            <a:off x="2642532" y="217716"/>
            <a:ext cx="2337732" cy="304800"/>
          </a:xfrm>
          <a:prstGeom prst="rect">
            <a:avLst/>
          </a:prstGeom>
          <a:solidFill>
            <a:srgbClr val="0301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it-IT" sz="1200" b="1" dirty="0">
                <a:solidFill>
                  <a:schemeClr val="lt1"/>
                </a:solidFill>
                <a:latin typeface="Gill Sans MT" panose="020B0502020104020203" pitchFamily="34" charset="0"/>
                <a:sym typeface="Gill Sans"/>
              </a:rPr>
              <a:t>LA DESTINAZIONE</a:t>
            </a:r>
            <a:endParaRPr sz="1200" b="1" dirty="0">
              <a:solidFill>
                <a:schemeClr val="lt1"/>
              </a:solidFill>
              <a:latin typeface="Gill Sans MT" panose="020B0502020104020203" pitchFamily="34" charset="0"/>
              <a:sym typeface="Gill Sans"/>
            </a:endParaRPr>
          </a:p>
        </p:txBody>
      </p:sp>
      <p:sp>
        <p:nvSpPr>
          <p:cNvPr id="3" name="Google Shape;130;p5">
            <a:extLst>
              <a:ext uri="{FF2B5EF4-FFF2-40B4-BE49-F238E27FC236}">
                <a16:creationId xmlns:a16="http://schemas.microsoft.com/office/drawing/2014/main" id="{5A02F586-EAF7-3D7A-E615-513936612FB2}"/>
              </a:ext>
            </a:extLst>
          </p:cNvPr>
          <p:cNvSpPr/>
          <p:nvPr/>
        </p:nvSpPr>
        <p:spPr>
          <a:xfrm>
            <a:off x="4980264" y="217716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lt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ASSESSMENT</a:t>
            </a: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5B03CE23-B523-969A-D3EF-A196CE36A2EB}"/>
              </a:ext>
            </a:extLst>
          </p:cNvPr>
          <p:cNvSpPr/>
          <p:nvPr/>
        </p:nvSpPr>
        <p:spPr>
          <a:xfrm>
            <a:off x="7317996" y="217716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lt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SENTIMENT</a:t>
            </a: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5" name="Google Shape;133;p5">
            <a:extLst>
              <a:ext uri="{FF2B5EF4-FFF2-40B4-BE49-F238E27FC236}">
                <a16:creationId xmlns:a16="http://schemas.microsoft.com/office/drawing/2014/main" id="{BE826CD2-A629-A620-E0C7-4F1CFD681834}"/>
              </a:ext>
            </a:extLst>
          </p:cNvPr>
          <p:cNvSpPr/>
          <p:nvPr/>
        </p:nvSpPr>
        <p:spPr>
          <a:xfrm>
            <a:off x="304800" y="217715"/>
            <a:ext cx="2370116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it-IT" sz="1200" dirty="0">
                <a:solidFill>
                  <a:schemeClr val="lt1"/>
                </a:solidFill>
                <a:latin typeface="Gill Sans MT" panose="020B0502020104020203" pitchFamily="34" charset="0"/>
                <a:sym typeface="Gill Sans"/>
              </a:rPr>
              <a:t>INTRODUZIONE</a:t>
            </a:r>
            <a:endParaRPr sz="1200" dirty="0">
              <a:solidFill>
                <a:schemeClr val="lt1"/>
              </a:solidFill>
              <a:latin typeface="Gill Sans MT" panose="020B0502020104020203" pitchFamily="34" charset="0"/>
              <a:sym typeface="Gill Sans"/>
            </a:endParaRPr>
          </a:p>
        </p:txBody>
      </p:sp>
      <p:sp>
        <p:nvSpPr>
          <p:cNvPr id="6" name="Google Shape;134;p5">
            <a:extLst>
              <a:ext uri="{FF2B5EF4-FFF2-40B4-BE49-F238E27FC236}">
                <a16:creationId xmlns:a16="http://schemas.microsoft.com/office/drawing/2014/main" id="{C5B454B5-3547-C5F6-4DA0-8BDB6E827C6B}"/>
              </a:ext>
            </a:extLst>
          </p:cNvPr>
          <p:cNvSpPr/>
          <p:nvPr/>
        </p:nvSpPr>
        <p:spPr>
          <a:xfrm>
            <a:off x="9655728" y="217715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lt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BRANDING</a:t>
            </a: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7" name="Google Shape;119;p42">
            <a:extLst>
              <a:ext uri="{FF2B5EF4-FFF2-40B4-BE49-F238E27FC236}">
                <a16:creationId xmlns:a16="http://schemas.microsoft.com/office/drawing/2014/main" id="{B2710FB7-4AE2-65C2-2F0E-05F306B0BFCC}"/>
              </a:ext>
            </a:extLst>
          </p:cNvPr>
          <p:cNvSpPr txBox="1"/>
          <p:nvPr/>
        </p:nvSpPr>
        <p:spPr>
          <a:xfrm>
            <a:off x="304800" y="771964"/>
            <a:ext cx="11688660" cy="30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dirty="0">
                <a:solidFill>
                  <a:srgbClr val="02007D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Marine di Puglia</a:t>
            </a:r>
            <a:endParaRPr sz="1400" b="1" i="1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254D321-C9E2-F01B-7493-795022FB5CC0}"/>
              </a:ext>
            </a:extLst>
          </p:cNvPr>
          <p:cNvSpPr txBox="1"/>
          <p:nvPr/>
        </p:nvSpPr>
        <p:spPr>
          <a:xfrm>
            <a:off x="304800" y="1317616"/>
            <a:ext cx="11636030" cy="502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2400"/>
              <a:buNone/>
              <a:defRPr sz="2400">
                <a:solidFill>
                  <a:srgbClr val="02007D"/>
                </a:solidFill>
                <a:highlight>
                  <a:srgbClr val="FED72F"/>
                </a:highlight>
                <a:latin typeface="Gill Sans MT" panose="020B0502020104020203" pitchFamily="34" charset="0"/>
                <a:ea typeface="Gill Sans"/>
                <a:cs typeface="Gill Sans"/>
              </a:defRPr>
            </a:lvl1pPr>
          </a:lstStyle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600" dirty="0">
                <a:solidFill>
                  <a:srgbClr val="262854"/>
                </a:solidFill>
                <a:effectLst/>
                <a:highlight>
                  <a:srgbClr val="FFDA34"/>
                </a:highlight>
                <a:latin typeface="Gill Sans MT" panose="020B0502020104020203" pitchFamily="34" charset="0"/>
                <a:ea typeface="Source Sans Pro" panose="020B0503030403020204" pitchFamily="34" charset="0"/>
              </a:rPr>
              <a:t>«</a:t>
            </a:r>
            <a:r>
              <a:rPr lang="it-IT" sz="1600" i="0" u="none" strike="noStrike" cap="none" dirty="0">
                <a:solidFill>
                  <a:srgbClr val="030180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L’intera Puglia è </a:t>
            </a:r>
            <a:r>
              <a:rPr lang="it-IT" sz="1600" b="1" i="0" u="none" strike="noStrike" cap="none" dirty="0">
                <a:solidFill>
                  <a:srgbClr val="030180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terra di passaggio </a:t>
            </a:r>
            <a:r>
              <a:rPr lang="it-IT" sz="1600" i="0" u="none" strike="noStrike" cap="none" dirty="0">
                <a:solidFill>
                  <a:srgbClr val="030180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di venti e di nuvole che galoppano tra mare e mare</a:t>
            </a:r>
            <a:r>
              <a:rPr lang="it-IT" sz="1600" dirty="0">
                <a:solidFill>
                  <a:srgbClr val="262854"/>
                </a:solidFill>
                <a:effectLst/>
                <a:highlight>
                  <a:srgbClr val="FFDA34"/>
                </a:highlight>
                <a:latin typeface="Gill Sans MT" panose="020B0502020104020203" pitchFamily="34" charset="0"/>
                <a:ea typeface="Source Sans Pro" panose="020B0503030403020204" pitchFamily="34" charset="0"/>
              </a:rPr>
              <a:t>»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600" dirty="0">
                <a:solidFill>
                  <a:srgbClr val="262854"/>
                </a:solidFill>
                <a:highlight>
                  <a:srgbClr val="FFDA34"/>
                </a:highlight>
                <a:ea typeface="Source Sans Pro" panose="020B0503030403020204" pitchFamily="34" charset="0"/>
              </a:rPr>
              <a:t>Guido Piovene</a:t>
            </a:r>
            <a:endParaRPr lang="it-IT" sz="1600" dirty="0">
              <a:solidFill>
                <a:srgbClr val="262854"/>
              </a:solidFill>
              <a:effectLst/>
              <a:highlight>
                <a:srgbClr val="FFDA34"/>
              </a:highlight>
              <a:latin typeface="Gill Sans MT" panose="020B0502020104020203" pitchFamily="34" charset="0"/>
              <a:ea typeface="Source Sans Pro" panose="020B050303040302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600" dirty="0">
                <a:solidFill>
                  <a:srgbClr val="262854"/>
                </a:solidFill>
                <a:effectLst/>
                <a:highlight>
                  <a:srgbClr val="FFDA34"/>
                </a:highlight>
                <a:latin typeface="Gill Sans MT" panose="020B0502020104020203" pitchFamily="34" charset="0"/>
                <a:ea typeface="Source Sans Pro" panose="020B0503030403020204" pitchFamily="34" charset="0"/>
              </a:rPr>
              <a:t> </a:t>
            </a:r>
          </a:p>
        </p:txBody>
      </p:sp>
      <p:graphicFrame>
        <p:nvGraphicFramePr>
          <p:cNvPr id="135" name="Google Shape;135;p5"/>
          <p:cNvGraphicFramePr/>
          <p:nvPr>
            <p:extLst>
              <p:ext uri="{D42A27DB-BD31-4B8C-83A1-F6EECF244321}">
                <p14:modId xmlns:p14="http://schemas.microsoft.com/office/powerpoint/2010/main" val="655457528"/>
              </p:ext>
            </p:extLst>
          </p:nvPr>
        </p:nvGraphicFramePr>
        <p:xfrm>
          <a:off x="176908" y="5841665"/>
          <a:ext cx="6634200" cy="373385"/>
        </p:xfrm>
        <a:graphic>
          <a:graphicData uri="http://schemas.openxmlformats.org/drawingml/2006/table">
            <a:tbl>
              <a:tblPr>
                <a:noFill/>
                <a:tableStyleId>{DF7D84B5-D96E-4DAF-9F38-B1AF0AB51274}</a:tableStyleId>
              </a:tblPr>
              <a:tblGrid>
                <a:gridCol w="663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754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i="0" u="none" strike="noStrike" cap="none" dirty="0">
                          <a:solidFill>
                            <a:srgbClr val="000000"/>
                          </a:solidFill>
                          <a:latin typeface="Gill Sans MT" panose="020B0502020104020203" pitchFamily="34" charset="0"/>
                          <a:ea typeface="Gill Sans"/>
                          <a:cs typeface="Gill Sans"/>
                          <a:sym typeface="Gill Sans"/>
                        </a:rPr>
                        <a:t>Isole Tremiti | Manfredonia | Rodi Garganico | Bari | Polignano A Mare | Taranto | Brindisi | Fasano | Ostuni | Castrignano Del Capo | Gallipoli | Otranto | Barletta | Bisceglie </a:t>
                      </a:r>
                      <a:endParaRPr sz="1200" b="1" u="none" strike="noStrike" cap="none" dirty="0"/>
                    </a:p>
                  </a:txBody>
                  <a:tcPr marL="7625" marR="7625" marT="7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" name="Google Shape;180;p6">
            <a:extLst>
              <a:ext uri="{FF2B5EF4-FFF2-40B4-BE49-F238E27FC236}">
                <a16:creationId xmlns:a16="http://schemas.microsoft.com/office/drawing/2014/main" id="{8B8DFB15-FB90-66C7-A8DB-01A9E4CDA9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840" y="1940916"/>
            <a:ext cx="4274133" cy="4274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81;p6">
            <a:extLst>
              <a:ext uri="{FF2B5EF4-FFF2-40B4-BE49-F238E27FC236}">
                <a16:creationId xmlns:a16="http://schemas.microsoft.com/office/drawing/2014/main" id="{B57C4C8D-9644-B55F-4592-23702DCA687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0962" r="19800"/>
          <a:stretch/>
        </p:blipFill>
        <p:spPr>
          <a:xfrm>
            <a:off x="11183973" y="1940917"/>
            <a:ext cx="822213" cy="4274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0;p5">
            <a:extLst>
              <a:ext uri="{FF2B5EF4-FFF2-40B4-BE49-F238E27FC236}">
                <a16:creationId xmlns:a16="http://schemas.microsoft.com/office/drawing/2014/main" id="{5A911F1C-02C1-89B6-3C03-3953B2701D9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04" t="12201" r="1" b="7618"/>
          <a:stretch/>
        </p:blipFill>
        <p:spPr>
          <a:xfrm>
            <a:off x="907069" y="1569053"/>
            <a:ext cx="4635030" cy="4081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oogle Shape;206;p8">
            <a:extLst>
              <a:ext uri="{FF2B5EF4-FFF2-40B4-BE49-F238E27FC236}">
                <a16:creationId xmlns:a16="http://schemas.microsoft.com/office/drawing/2014/main" id="{3F1FF8D4-7BAD-522C-0CF0-C3B007EB69C1}"/>
              </a:ext>
            </a:extLst>
          </p:cNvPr>
          <p:cNvCxnSpPr/>
          <p:nvPr/>
        </p:nvCxnSpPr>
        <p:spPr>
          <a:xfrm>
            <a:off x="6740187" y="62067"/>
            <a:ext cx="0" cy="7140103"/>
          </a:xfrm>
          <a:prstGeom prst="straightConnector1">
            <a:avLst/>
          </a:prstGeom>
          <a:noFill/>
          <a:ln w="28575" cap="flat" cmpd="sng">
            <a:solidFill>
              <a:srgbClr val="C8D6DD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06" name="Google Shape;206;p8"/>
          <p:cNvCxnSpPr/>
          <p:nvPr/>
        </p:nvCxnSpPr>
        <p:spPr>
          <a:xfrm>
            <a:off x="593387" y="-155643"/>
            <a:ext cx="0" cy="7140103"/>
          </a:xfrm>
          <a:prstGeom prst="straightConnector1">
            <a:avLst/>
          </a:prstGeom>
          <a:noFill/>
          <a:ln w="28575" cap="flat" cmpd="sng">
            <a:solidFill>
              <a:srgbClr val="C8D6DD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07" name="Google Shape;207;p8"/>
          <p:cNvSpPr/>
          <p:nvPr/>
        </p:nvSpPr>
        <p:spPr>
          <a:xfrm>
            <a:off x="11688660" y="6335485"/>
            <a:ext cx="304800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8"/>
          <p:cNvSpPr txBox="1">
            <a:spLocks noGrp="1"/>
          </p:cNvSpPr>
          <p:nvPr>
            <p:ph type="sldNum" idx="12"/>
          </p:nvPr>
        </p:nvSpPr>
        <p:spPr>
          <a:xfrm>
            <a:off x="11583393" y="6328535"/>
            <a:ext cx="515334" cy="31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  <p:sp>
        <p:nvSpPr>
          <p:cNvPr id="2" name="Google Shape;129;p5">
            <a:extLst>
              <a:ext uri="{FF2B5EF4-FFF2-40B4-BE49-F238E27FC236}">
                <a16:creationId xmlns:a16="http://schemas.microsoft.com/office/drawing/2014/main" id="{8009571B-BA5F-1876-2C0A-6ECEC2837CF2}"/>
              </a:ext>
            </a:extLst>
          </p:cNvPr>
          <p:cNvSpPr/>
          <p:nvPr/>
        </p:nvSpPr>
        <p:spPr>
          <a:xfrm>
            <a:off x="2642532" y="217716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it-IT" sz="1200" dirty="0">
                <a:solidFill>
                  <a:schemeClr val="lt1"/>
                </a:solidFill>
                <a:latin typeface="Gill Sans MT" panose="020B0502020104020203" pitchFamily="34" charset="0"/>
                <a:sym typeface="Gill Sans"/>
              </a:rPr>
              <a:t>LA DESTINAZIONE</a:t>
            </a:r>
            <a:endParaRPr sz="1200" dirty="0">
              <a:solidFill>
                <a:schemeClr val="lt1"/>
              </a:solidFill>
              <a:latin typeface="Gill Sans MT" panose="020B0502020104020203" pitchFamily="34" charset="0"/>
              <a:sym typeface="Gill Sans"/>
            </a:endParaRPr>
          </a:p>
        </p:txBody>
      </p:sp>
      <p:sp>
        <p:nvSpPr>
          <p:cNvPr id="3" name="Google Shape;130;p5">
            <a:extLst>
              <a:ext uri="{FF2B5EF4-FFF2-40B4-BE49-F238E27FC236}">
                <a16:creationId xmlns:a16="http://schemas.microsoft.com/office/drawing/2014/main" id="{75FAC829-B9A7-250C-4AF5-FF95EBAB2A42}"/>
              </a:ext>
            </a:extLst>
          </p:cNvPr>
          <p:cNvSpPr/>
          <p:nvPr/>
        </p:nvSpPr>
        <p:spPr>
          <a:xfrm>
            <a:off x="4980264" y="217716"/>
            <a:ext cx="2337732" cy="304800"/>
          </a:xfrm>
          <a:prstGeom prst="rect">
            <a:avLst/>
          </a:prstGeom>
          <a:solidFill>
            <a:srgbClr val="01AF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it-IT" sz="1200" b="1" dirty="0">
                <a:solidFill>
                  <a:schemeClr val="lt1"/>
                </a:solidFill>
                <a:latin typeface="Gill Sans MT" panose="020B0502020104020203" pitchFamily="34" charset="0"/>
                <a:sym typeface="Gill Sans"/>
              </a:rPr>
              <a:t>ASSESSMENT</a:t>
            </a:r>
            <a:endParaRPr sz="1200" b="1" dirty="0">
              <a:solidFill>
                <a:schemeClr val="lt1"/>
              </a:solidFill>
              <a:latin typeface="Gill Sans MT" panose="020B0502020104020203" pitchFamily="34" charset="0"/>
              <a:sym typeface="Gill Sans"/>
            </a:endParaRPr>
          </a:p>
        </p:txBody>
      </p:sp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09A1D75F-20EE-F879-77A2-BC3914D8BA97}"/>
              </a:ext>
            </a:extLst>
          </p:cNvPr>
          <p:cNvSpPr/>
          <p:nvPr/>
        </p:nvSpPr>
        <p:spPr>
          <a:xfrm>
            <a:off x="7317996" y="217716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lt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SENTIMENT</a:t>
            </a: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5" name="Google Shape;133;p5">
            <a:extLst>
              <a:ext uri="{FF2B5EF4-FFF2-40B4-BE49-F238E27FC236}">
                <a16:creationId xmlns:a16="http://schemas.microsoft.com/office/drawing/2014/main" id="{A11C2A4F-0DA4-38DD-9FA2-C97C003A65BE}"/>
              </a:ext>
            </a:extLst>
          </p:cNvPr>
          <p:cNvSpPr/>
          <p:nvPr/>
        </p:nvSpPr>
        <p:spPr>
          <a:xfrm>
            <a:off x="304800" y="217715"/>
            <a:ext cx="2370116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it-IT" sz="1200" dirty="0">
                <a:solidFill>
                  <a:schemeClr val="lt1"/>
                </a:solidFill>
                <a:latin typeface="Gill Sans MT" panose="020B0502020104020203" pitchFamily="34" charset="0"/>
                <a:sym typeface="Gill Sans"/>
              </a:rPr>
              <a:t>INTRODUZIONE</a:t>
            </a:r>
            <a:endParaRPr sz="1200" dirty="0">
              <a:solidFill>
                <a:schemeClr val="lt1"/>
              </a:solidFill>
              <a:latin typeface="Gill Sans MT" panose="020B0502020104020203" pitchFamily="34" charset="0"/>
              <a:sym typeface="Gill Sans"/>
            </a:endParaRPr>
          </a:p>
        </p:txBody>
      </p:sp>
      <p:sp>
        <p:nvSpPr>
          <p:cNvPr id="6" name="Google Shape;134;p5">
            <a:extLst>
              <a:ext uri="{FF2B5EF4-FFF2-40B4-BE49-F238E27FC236}">
                <a16:creationId xmlns:a16="http://schemas.microsoft.com/office/drawing/2014/main" id="{FFD6519F-4B98-9A72-50BB-729973AD707E}"/>
              </a:ext>
            </a:extLst>
          </p:cNvPr>
          <p:cNvSpPr/>
          <p:nvPr/>
        </p:nvSpPr>
        <p:spPr>
          <a:xfrm>
            <a:off x="9655728" y="217715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lt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BRANDING</a:t>
            </a: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7" name="Google Shape;119;p42">
            <a:extLst>
              <a:ext uri="{FF2B5EF4-FFF2-40B4-BE49-F238E27FC236}">
                <a16:creationId xmlns:a16="http://schemas.microsoft.com/office/drawing/2014/main" id="{78A0CBF5-DDA5-8A26-DAA6-92F0E74FE6B1}"/>
              </a:ext>
            </a:extLst>
          </p:cNvPr>
          <p:cNvSpPr txBox="1"/>
          <p:nvPr/>
        </p:nvSpPr>
        <p:spPr>
          <a:xfrm>
            <a:off x="304800" y="771964"/>
            <a:ext cx="6273227" cy="30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dirty="0">
                <a:solidFill>
                  <a:srgbClr val="02007D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L’</a:t>
            </a:r>
            <a:r>
              <a:rPr lang="it-IT" sz="2400" b="1" dirty="0" err="1">
                <a:solidFill>
                  <a:srgbClr val="02007D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assessment</a:t>
            </a:r>
            <a:r>
              <a:rPr lang="it-IT" sz="2400" b="1" dirty="0">
                <a:solidFill>
                  <a:srgbClr val="02007D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 di destinazione </a:t>
            </a:r>
            <a:endParaRPr sz="1400" b="1" i="1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994AF9D-AEBD-A1F3-523E-52F17C553D3B}"/>
              </a:ext>
            </a:extLst>
          </p:cNvPr>
          <p:cNvSpPr txBox="1"/>
          <p:nvPr/>
        </p:nvSpPr>
        <p:spPr>
          <a:xfrm>
            <a:off x="304800" y="1317616"/>
            <a:ext cx="11636030" cy="502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2400"/>
              <a:buNone/>
              <a:defRPr sz="2400">
                <a:solidFill>
                  <a:srgbClr val="02007D"/>
                </a:solidFill>
                <a:highlight>
                  <a:srgbClr val="FED72F"/>
                </a:highlight>
                <a:latin typeface="Gill Sans MT" panose="020B0502020104020203" pitchFamily="34" charset="0"/>
                <a:ea typeface="Gill Sans"/>
                <a:cs typeface="Gill Sans"/>
              </a:defRPr>
            </a:lvl1pPr>
          </a:lstStyle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dirty="0">
                <a:solidFill>
                  <a:srgbClr val="03017F"/>
                </a:solidFill>
                <a:sym typeface="Gill Sans"/>
              </a:rPr>
              <a:t>U</a:t>
            </a:r>
            <a:r>
              <a:rPr lang="it-IT" sz="1600" b="0" i="0" u="none" strike="noStrike" cap="none" dirty="0">
                <a:solidFill>
                  <a:srgbClr val="03017F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na destinazione turistica è un campo dove, per vincere, i diversi player devono giocare in squadra e segnare tre goal: il vivere, il visitare e il fare impresa.</a:t>
            </a:r>
            <a:endParaRPr lang="it-IT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600" dirty="0">
                <a:solidFill>
                  <a:srgbClr val="262854"/>
                </a:solidFill>
                <a:effectLst/>
                <a:highlight>
                  <a:srgbClr val="FFDA34"/>
                </a:highlight>
                <a:latin typeface="Gill Sans MT" panose="020B0502020104020203" pitchFamily="34" charset="0"/>
                <a:ea typeface="Source Sans Pro" panose="020B0503030403020204" pitchFamily="34" charset="0"/>
              </a:rPr>
              <a:t>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5F6A458-E04E-F6EE-9714-9D933B94D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100" y="1820491"/>
            <a:ext cx="8400641" cy="294219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25CE2851-078D-AE31-B93D-827364F47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920" y="4738533"/>
            <a:ext cx="57150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11688660" y="6335485"/>
            <a:ext cx="304800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254" name="Google Shape;254;p10"/>
          <p:cNvSpPr txBox="1">
            <a:spLocks noGrp="1"/>
          </p:cNvSpPr>
          <p:nvPr>
            <p:ph type="sldNum" idx="12"/>
          </p:nvPr>
        </p:nvSpPr>
        <p:spPr>
          <a:xfrm>
            <a:off x="11583393" y="6328535"/>
            <a:ext cx="515334" cy="31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  <p:sp>
        <p:nvSpPr>
          <p:cNvPr id="2" name="Google Shape;129;p5">
            <a:extLst>
              <a:ext uri="{FF2B5EF4-FFF2-40B4-BE49-F238E27FC236}">
                <a16:creationId xmlns:a16="http://schemas.microsoft.com/office/drawing/2014/main" id="{EFC4D440-0517-90C9-5184-65018B3422E6}"/>
              </a:ext>
            </a:extLst>
          </p:cNvPr>
          <p:cNvSpPr/>
          <p:nvPr/>
        </p:nvSpPr>
        <p:spPr>
          <a:xfrm>
            <a:off x="2642532" y="217716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it-IT" sz="1200" dirty="0">
                <a:solidFill>
                  <a:schemeClr val="lt1"/>
                </a:solidFill>
                <a:latin typeface="Gill Sans MT" panose="020B0502020104020203" pitchFamily="34" charset="0"/>
                <a:sym typeface="Gill Sans"/>
              </a:rPr>
              <a:t>LA DESTINAZIONE</a:t>
            </a:r>
            <a:endParaRPr sz="1200" dirty="0">
              <a:solidFill>
                <a:schemeClr val="lt1"/>
              </a:solidFill>
              <a:latin typeface="Gill Sans MT" panose="020B0502020104020203" pitchFamily="34" charset="0"/>
              <a:sym typeface="Gill Sans"/>
            </a:endParaRPr>
          </a:p>
        </p:txBody>
      </p:sp>
      <p:sp>
        <p:nvSpPr>
          <p:cNvPr id="3" name="Google Shape;130;p5">
            <a:extLst>
              <a:ext uri="{FF2B5EF4-FFF2-40B4-BE49-F238E27FC236}">
                <a16:creationId xmlns:a16="http://schemas.microsoft.com/office/drawing/2014/main" id="{D7C46E34-A054-1082-B76F-E2F1A0659F9C}"/>
              </a:ext>
            </a:extLst>
          </p:cNvPr>
          <p:cNvSpPr/>
          <p:nvPr/>
        </p:nvSpPr>
        <p:spPr>
          <a:xfrm>
            <a:off x="4980264" y="217716"/>
            <a:ext cx="2337732" cy="304800"/>
          </a:xfrm>
          <a:prstGeom prst="rect">
            <a:avLst/>
          </a:prstGeom>
          <a:solidFill>
            <a:srgbClr val="01AF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it-IT" sz="1200" b="1" dirty="0">
                <a:solidFill>
                  <a:schemeClr val="lt1"/>
                </a:solidFill>
                <a:latin typeface="Gill Sans MT" panose="020B0502020104020203" pitchFamily="34" charset="0"/>
                <a:sym typeface="Gill Sans"/>
              </a:rPr>
              <a:t>ASSESSMENT</a:t>
            </a:r>
            <a:endParaRPr sz="1200" b="1" dirty="0">
              <a:solidFill>
                <a:schemeClr val="lt1"/>
              </a:solidFill>
              <a:latin typeface="Gill Sans MT" panose="020B0502020104020203" pitchFamily="34" charset="0"/>
              <a:sym typeface="Gill Sans"/>
            </a:endParaRPr>
          </a:p>
        </p:txBody>
      </p:sp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584EB81C-03C3-9E5D-BCFB-B030BBD7FBEE}"/>
              </a:ext>
            </a:extLst>
          </p:cNvPr>
          <p:cNvSpPr/>
          <p:nvPr/>
        </p:nvSpPr>
        <p:spPr>
          <a:xfrm>
            <a:off x="7317996" y="217716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lt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SENTIMENT</a:t>
            </a: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5" name="Google Shape;133;p5">
            <a:extLst>
              <a:ext uri="{FF2B5EF4-FFF2-40B4-BE49-F238E27FC236}">
                <a16:creationId xmlns:a16="http://schemas.microsoft.com/office/drawing/2014/main" id="{42BAA564-E731-F301-ABA8-8B60336E4E47}"/>
              </a:ext>
            </a:extLst>
          </p:cNvPr>
          <p:cNvSpPr/>
          <p:nvPr/>
        </p:nvSpPr>
        <p:spPr>
          <a:xfrm>
            <a:off x="304800" y="217715"/>
            <a:ext cx="2370116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it-IT" sz="1200" dirty="0">
                <a:solidFill>
                  <a:schemeClr val="lt1"/>
                </a:solidFill>
                <a:latin typeface="Gill Sans MT" panose="020B0502020104020203" pitchFamily="34" charset="0"/>
                <a:sym typeface="Gill Sans"/>
              </a:rPr>
              <a:t>INTRODUZIONE</a:t>
            </a:r>
            <a:endParaRPr sz="1200" dirty="0">
              <a:solidFill>
                <a:schemeClr val="lt1"/>
              </a:solidFill>
              <a:latin typeface="Gill Sans MT" panose="020B0502020104020203" pitchFamily="34" charset="0"/>
              <a:sym typeface="Gill Sans"/>
            </a:endParaRPr>
          </a:p>
        </p:txBody>
      </p:sp>
      <p:sp>
        <p:nvSpPr>
          <p:cNvPr id="6" name="Google Shape;134;p5">
            <a:extLst>
              <a:ext uri="{FF2B5EF4-FFF2-40B4-BE49-F238E27FC236}">
                <a16:creationId xmlns:a16="http://schemas.microsoft.com/office/drawing/2014/main" id="{3E894FEC-CC1B-0FA0-688D-D0A8A458D95E}"/>
              </a:ext>
            </a:extLst>
          </p:cNvPr>
          <p:cNvSpPr/>
          <p:nvPr/>
        </p:nvSpPr>
        <p:spPr>
          <a:xfrm>
            <a:off x="9655728" y="217715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lt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BRANDING</a:t>
            </a: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7" name="Google Shape;119;p42">
            <a:extLst>
              <a:ext uri="{FF2B5EF4-FFF2-40B4-BE49-F238E27FC236}">
                <a16:creationId xmlns:a16="http://schemas.microsoft.com/office/drawing/2014/main" id="{544E586C-ECE7-9A56-A4C9-9B7990B7B7EB}"/>
              </a:ext>
            </a:extLst>
          </p:cNvPr>
          <p:cNvSpPr txBox="1"/>
          <p:nvPr/>
        </p:nvSpPr>
        <p:spPr>
          <a:xfrm>
            <a:off x="304800" y="771964"/>
            <a:ext cx="6273227" cy="30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dirty="0">
                <a:solidFill>
                  <a:srgbClr val="02007D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Prodotti turistici</a:t>
            </a:r>
            <a:endParaRPr sz="1400" b="1" i="1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CCF7576-0660-2863-01F8-F4D626911F54}"/>
              </a:ext>
            </a:extLst>
          </p:cNvPr>
          <p:cNvSpPr txBox="1"/>
          <p:nvPr/>
        </p:nvSpPr>
        <p:spPr>
          <a:xfrm>
            <a:off x="304800" y="1317616"/>
            <a:ext cx="11636030" cy="605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2400"/>
              <a:buNone/>
              <a:defRPr sz="2400">
                <a:solidFill>
                  <a:srgbClr val="02007D"/>
                </a:solidFill>
                <a:highlight>
                  <a:srgbClr val="FED72F"/>
                </a:highlight>
                <a:latin typeface="Gill Sans MT" panose="020B0502020104020203" pitchFamily="34" charset="0"/>
                <a:ea typeface="Gill Sans"/>
                <a:cs typeface="Gill Sans"/>
              </a:defRPr>
            </a:lvl1pPr>
          </a:lstStyle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 dirty="0">
                <a:solidFill>
                  <a:srgbClr val="03017F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Brillante e dotato di ottime qualità, il player </a:t>
            </a:r>
            <a:r>
              <a:rPr lang="it-IT" sz="1600" b="0" i="1" u="none" strike="noStrike" cap="none" dirty="0">
                <a:solidFill>
                  <a:srgbClr val="03017F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Prodotti turistici </a:t>
            </a:r>
            <a:r>
              <a:rPr lang="it-IT" sz="1600" b="0" i="0" u="none" strike="noStrike" cap="none" dirty="0">
                <a:solidFill>
                  <a:srgbClr val="03017F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sta cominciando a capire che non basta il nome sulla maglietta ma che bisogna  </a:t>
            </a:r>
            <a:r>
              <a:rPr lang="it-IT" sz="1600" b="1" i="0" u="none" strike="noStrike" cap="none" dirty="0">
                <a:solidFill>
                  <a:srgbClr val="03017F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saper giocare tutte le condizioni meteo</a:t>
            </a:r>
            <a:r>
              <a:rPr lang="it-IT" sz="1600" b="0" i="0" u="none" strike="noStrike" cap="none" dirty="0">
                <a:solidFill>
                  <a:srgbClr val="03017F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. </a:t>
            </a:r>
            <a:endParaRPr lang="it-IT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600" dirty="0">
                <a:solidFill>
                  <a:srgbClr val="262854"/>
                </a:solidFill>
                <a:effectLst/>
                <a:highlight>
                  <a:srgbClr val="FFDA34"/>
                </a:highlight>
                <a:latin typeface="Gill Sans MT" panose="020B0502020104020203" pitchFamily="34" charset="0"/>
                <a:ea typeface="Source Sans Pro" panose="020B0503030403020204" pitchFamily="34" charset="0"/>
              </a:rPr>
              <a:t> </a:t>
            </a:r>
          </a:p>
        </p:txBody>
      </p:sp>
      <p:pic>
        <p:nvPicPr>
          <p:cNvPr id="9" name="Google Shape;231;p8" descr="Immagine che contiene Elementi grafici, creatività, design&#10;&#10;Descrizione generata automaticamente">
            <a:extLst>
              <a:ext uri="{FF2B5EF4-FFF2-40B4-BE49-F238E27FC236}">
                <a16:creationId xmlns:a16="http://schemas.microsoft.com/office/drawing/2014/main" id="{221ADF22-15DE-FA47-3FF5-7F45151F51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3702" y="762284"/>
            <a:ext cx="333396" cy="3144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Google Shape;277;p10">
            <a:extLst>
              <a:ext uri="{FF2B5EF4-FFF2-40B4-BE49-F238E27FC236}">
                <a16:creationId xmlns:a16="http://schemas.microsoft.com/office/drawing/2014/main" id="{974FCD50-A3A3-EEB7-8816-0D2BB20639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4296267"/>
              </p:ext>
            </p:extLst>
          </p:nvPr>
        </p:nvGraphicFramePr>
        <p:xfrm>
          <a:off x="198540" y="1923393"/>
          <a:ext cx="5581351" cy="4561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oogle Shape;318;p8">
            <a:extLst>
              <a:ext uri="{FF2B5EF4-FFF2-40B4-BE49-F238E27FC236}">
                <a16:creationId xmlns:a16="http://schemas.microsoft.com/office/drawing/2014/main" id="{86C18946-FBD5-8F14-0AF0-510B2D23E5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1959374"/>
              </p:ext>
            </p:extLst>
          </p:nvPr>
        </p:nvGraphicFramePr>
        <p:xfrm>
          <a:off x="5627078" y="1930343"/>
          <a:ext cx="6366382" cy="439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11688660" y="6335485"/>
            <a:ext cx="304800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254" name="Google Shape;254;p10"/>
          <p:cNvSpPr txBox="1">
            <a:spLocks noGrp="1"/>
          </p:cNvSpPr>
          <p:nvPr>
            <p:ph type="sldNum" idx="12"/>
          </p:nvPr>
        </p:nvSpPr>
        <p:spPr>
          <a:xfrm>
            <a:off x="11583393" y="6328535"/>
            <a:ext cx="515334" cy="31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  <p:sp>
        <p:nvSpPr>
          <p:cNvPr id="2" name="Google Shape;129;p5">
            <a:extLst>
              <a:ext uri="{FF2B5EF4-FFF2-40B4-BE49-F238E27FC236}">
                <a16:creationId xmlns:a16="http://schemas.microsoft.com/office/drawing/2014/main" id="{EFC4D440-0517-90C9-5184-65018B3422E6}"/>
              </a:ext>
            </a:extLst>
          </p:cNvPr>
          <p:cNvSpPr/>
          <p:nvPr/>
        </p:nvSpPr>
        <p:spPr>
          <a:xfrm>
            <a:off x="2642532" y="217716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it-IT" sz="1200" dirty="0">
                <a:solidFill>
                  <a:schemeClr val="lt1"/>
                </a:solidFill>
                <a:latin typeface="Gill Sans MT" panose="020B0502020104020203" pitchFamily="34" charset="0"/>
                <a:sym typeface="Gill Sans"/>
              </a:rPr>
              <a:t>LA DESTINAZIONE</a:t>
            </a:r>
            <a:endParaRPr sz="1200" dirty="0">
              <a:solidFill>
                <a:schemeClr val="lt1"/>
              </a:solidFill>
              <a:latin typeface="Gill Sans MT" panose="020B0502020104020203" pitchFamily="34" charset="0"/>
              <a:sym typeface="Gill Sans"/>
            </a:endParaRPr>
          </a:p>
        </p:txBody>
      </p:sp>
      <p:sp>
        <p:nvSpPr>
          <p:cNvPr id="3" name="Google Shape;130;p5">
            <a:extLst>
              <a:ext uri="{FF2B5EF4-FFF2-40B4-BE49-F238E27FC236}">
                <a16:creationId xmlns:a16="http://schemas.microsoft.com/office/drawing/2014/main" id="{D7C46E34-A054-1082-B76F-E2F1A0659F9C}"/>
              </a:ext>
            </a:extLst>
          </p:cNvPr>
          <p:cNvSpPr/>
          <p:nvPr/>
        </p:nvSpPr>
        <p:spPr>
          <a:xfrm>
            <a:off x="4980264" y="217716"/>
            <a:ext cx="2337732" cy="304800"/>
          </a:xfrm>
          <a:prstGeom prst="rect">
            <a:avLst/>
          </a:prstGeom>
          <a:solidFill>
            <a:srgbClr val="01AF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it-IT" sz="1200" b="1" dirty="0">
                <a:solidFill>
                  <a:schemeClr val="lt1"/>
                </a:solidFill>
                <a:latin typeface="Gill Sans MT" panose="020B0502020104020203" pitchFamily="34" charset="0"/>
                <a:sym typeface="Gill Sans"/>
              </a:rPr>
              <a:t>ASSESSMENT</a:t>
            </a:r>
            <a:endParaRPr sz="1200" b="1" dirty="0">
              <a:solidFill>
                <a:schemeClr val="lt1"/>
              </a:solidFill>
              <a:latin typeface="Gill Sans MT" panose="020B0502020104020203" pitchFamily="34" charset="0"/>
              <a:sym typeface="Gill Sans"/>
            </a:endParaRPr>
          </a:p>
        </p:txBody>
      </p:sp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584EB81C-03C3-9E5D-BCFB-B030BBD7FBEE}"/>
              </a:ext>
            </a:extLst>
          </p:cNvPr>
          <p:cNvSpPr/>
          <p:nvPr/>
        </p:nvSpPr>
        <p:spPr>
          <a:xfrm>
            <a:off x="7317996" y="217716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lt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SENTIMENT</a:t>
            </a: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5" name="Google Shape;133;p5">
            <a:extLst>
              <a:ext uri="{FF2B5EF4-FFF2-40B4-BE49-F238E27FC236}">
                <a16:creationId xmlns:a16="http://schemas.microsoft.com/office/drawing/2014/main" id="{42BAA564-E731-F301-ABA8-8B60336E4E47}"/>
              </a:ext>
            </a:extLst>
          </p:cNvPr>
          <p:cNvSpPr/>
          <p:nvPr/>
        </p:nvSpPr>
        <p:spPr>
          <a:xfrm>
            <a:off x="304800" y="217715"/>
            <a:ext cx="2370116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it-IT" sz="1200" dirty="0">
                <a:solidFill>
                  <a:schemeClr val="lt1"/>
                </a:solidFill>
                <a:latin typeface="Gill Sans MT" panose="020B0502020104020203" pitchFamily="34" charset="0"/>
                <a:sym typeface="Gill Sans"/>
              </a:rPr>
              <a:t>INTRODUZIONE</a:t>
            </a:r>
            <a:endParaRPr sz="1200" dirty="0">
              <a:solidFill>
                <a:schemeClr val="lt1"/>
              </a:solidFill>
              <a:latin typeface="Gill Sans MT" panose="020B0502020104020203" pitchFamily="34" charset="0"/>
              <a:sym typeface="Gill Sans"/>
            </a:endParaRPr>
          </a:p>
        </p:txBody>
      </p:sp>
      <p:sp>
        <p:nvSpPr>
          <p:cNvPr id="6" name="Google Shape;134;p5">
            <a:extLst>
              <a:ext uri="{FF2B5EF4-FFF2-40B4-BE49-F238E27FC236}">
                <a16:creationId xmlns:a16="http://schemas.microsoft.com/office/drawing/2014/main" id="{3E894FEC-CC1B-0FA0-688D-D0A8A458D95E}"/>
              </a:ext>
            </a:extLst>
          </p:cNvPr>
          <p:cNvSpPr/>
          <p:nvPr/>
        </p:nvSpPr>
        <p:spPr>
          <a:xfrm>
            <a:off x="9655728" y="217715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lt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BRANDING</a:t>
            </a: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7" name="Google Shape;119;p42">
            <a:extLst>
              <a:ext uri="{FF2B5EF4-FFF2-40B4-BE49-F238E27FC236}">
                <a16:creationId xmlns:a16="http://schemas.microsoft.com/office/drawing/2014/main" id="{544E586C-ECE7-9A56-A4C9-9B7990B7B7EB}"/>
              </a:ext>
            </a:extLst>
          </p:cNvPr>
          <p:cNvSpPr txBox="1"/>
          <p:nvPr/>
        </p:nvSpPr>
        <p:spPr>
          <a:xfrm>
            <a:off x="304800" y="771964"/>
            <a:ext cx="6273227" cy="30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dirty="0">
                <a:solidFill>
                  <a:srgbClr val="02007D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Turisti</a:t>
            </a:r>
            <a:endParaRPr sz="1400" b="1" i="1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CCF7576-0660-2863-01F8-F4D626911F54}"/>
              </a:ext>
            </a:extLst>
          </p:cNvPr>
          <p:cNvSpPr txBox="1"/>
          <p:nvPr/>
        </p:nvSpPr>
        <p:spPr>
          <a:xfrm>
            <a:off x="304800" y="1317616"/>
            <a:ext cx="11636030" cy="502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2400"/>
              <a:buNone/>
              <a:defRPr sz="2400">
                <a:solidFill>
                  <a:srgbClr val="02007D"/>
                </a:solidFill>
                <a:highlight>
                  <a:srgbClr val="FED72F"/>
                </a:highlight>
                <a:latin typeface="Gill Sans MT" panose="020B0502020104020203" pitchFamily="34" charset="0"/>
                <a:ea typeface="Gill Sans"/>
                <a:cs typeface="Gill Sans"/>
              </a:defRPr>
            </a:lvl1pPr>
          </a:lstStyle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 dirty="0">
                <a:solidFill>
                  <a:srgbClr val="03017F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Il player </a:t>
            </a:r>
            <a:r>
              <a:rPr lang="it-IT" sz="1600" b="0" i="1" u="none" strike="noStrike" cap="none" dirty="0">
                <a:solidFill>
                  <a:srgbClr val="03017F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Turisti </a:t>
            </a:r>
            <a:r>
              <a:rPr lang="it-IT" sz="1600" b="1" i="0" u="none" strike="noStrike" cap="none" dirty="0">
                <a:solidFill>
                  <a:srgbClr val="03017F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è il migliore in campo: </a:t>
            </a:r>
            <a:r>
              <a:rPr lang="it-IT" sz="1600" i="0" u="none" strike="noStrike" cap="none" dirty="0">
                <a:solidFill>
                  <a:srgbClr val="03017F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riesce </a:t>
            </a:r>
            <a:r>
              <a:rPr lang="it-IT" sz="1600" b="1" i="0" u="none" strike="noStrike" cap="none" dirty="0">
                <a:solidFill>
                  <a:srgbClr val="03017F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sempre</a:t>
            </a:r>
            <a:r>
              <a:rPr lang="it-IT" sz="1600" i="0" u="none" strike="noStrike" cap="none" dirty="0">
                <a:solidFill>
                  <a:srgbClr val="03017F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 a far goal ma deve lavorare sulla sua </a:t>
            </a:r>
            <a:r>
              <a:rPr lang="it-IT" sz="1600" b="1" i="0" u="none" strike="noStrike" cap="none" dirty="0">
                <a:solidFill>
                  <a:srgbClr val="03017F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durata e resistenza</a:t>
            </a:r>
            <a:r>
              <a:rPr lang="it-IT" sz="1600" i="0" u="none" strike="noStrike" cap="none" dirty="0">
                <a:solidFill>
                  <a:srgbClr val="03017F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 in campo. </a:t>
            </a:r>
            <a:endParaRPr lang="it-IT" sz="1600" dirty="0">
              <a:solidFill>
                <a:srgbClr val="262854"/>
              </a:solidFill>
              <a:effectLst/>
              <a:highlight>
                <a:srgbClr val="FFDA34"/>
              </a:highlight>
              <a:latin typeface="Gill Sans MT" panose="020B0502020104020203" pitchFamily="34" charset="0"/>
              <a:ea typeface="Source Sans Pro" panose="020B0503030403020204" pitchFamily="34" charset="0"/>
            </a:endParaRPr>
          </a:p>
        </p:txBody>
      </p:sp>
      <p:pic>
        <p:nvPicPr>
          <p:cNvPr id="33" name="Google Shape;230;p8" descr="Immagine che contiene cerchio, simbolo, Elementi grafici, logo&#10;&#10;Descrizione generata automaticamente">
            <a:extLst>
              <a:ext uri="{FF2B5EF4-FFF2-40B4-BE49-F238E27FC236}">
                <a16:creationId xmlns:a16="http://schemas.microsoft.com/office/drawing/2014/main" id="{A5F79BFA-0764-3A30-7280-4662D54F81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2600" y="794002"/>
            <a:ext cx="330752" cy="26072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Google Shape;334;p12">
            <a:extLst>
              <a:ext uri="{FF2B5EF4-FFF2-40B4-BE49-F238E27FC236}">
                <a16:creationId xmlns:a16="http://schemas.microsoft.com/office/drawing/2014/main" id="{1B03ADA1-2E3B-EA05-2B9C-0EFB00032E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0255699"/>
              </p:ext>
            </p:extLst>
          </p:nvPr>
        </p:nvGraphicFramePr>
        <p:xfrm>
          <a:off x="408166" y="1711937"/>
          <a:ext cx="5515896" cy="4616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4" name="Immagine 33" descr="Immagine che contiene mappa, testo, atlante&#10;&#10;Descrizione generata automaticamente">
            <a:extLst>
              <a:ext uri="{FF2B5EF4-FFF2-40B4-BE49-F238E27FC236}">
                <a16:creationId xmlns:a16="http://schemas.microsoft.com/office/drawing/2014/main" id="{5D71980C-B3A4-59EB-CB26-3ECB15F9D0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965" t="12920" r="35346" b="3059"/>
          <a:stretch/>
        </p:blipFill>
        <p:spPr>
          <a:xfrm>
            <a:off x="6149130" y="2243145"/>
            <a:ext cx="4676525" cy="4085390"/>
          </a:xfrm>
          <a:prstGeom prst="rect">
            <a:avLst/>
          </a:prstGeom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C2C5FEEB-3E99-60BB-EB29-7C70B76742EA}"/>
              </a:ext>
            </a:extLst>
          </p:cNvPr>
          <p:cNvSpPr txBox="1"/>
          <p:nvPr/>
        </p:nvSpPr>
        <p:spPr>
          <a:xfrm>
            <a:off x="5592660" y="2060923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200" b="1" i="0" u="none" strike="noStrike" kern="1200" spc="0" baseline="0">
                <a:solidFill>
                  <a:srgbClr val="E7E6E6">
                    <a:lumMod val="10000"/>
                  </a:srgb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r>
              <a:rPr lang="it-IT" sz="1200" b="1" dirty="0"/>
              <a:t>Quota di turismo internazionale</a:t>
            </a:r>
          </a:p>
        </p:txBody>
      </p: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D87E23E4-1E07-FD70-5C29-A6FFF3326B4C}"/>
              </a:ext>
            </a:extLst>
          </p:cNvPr>
          <p:cNvGrpSpPr/>
          <p:nvPr/>
        </p:nvGrpSpPr>
        <p:grpSpPr>
          <a:xfrm>
            <a:off x="10727621" y="2438955"/>
            <a:ext cx="1459144" cy="861734"/>
            <a:chOff x="389697" y="4156964"/>
            <a:chExt cx="981208" cy="861734"/>
          </a:xfrm>
        </p:grpSpPr>
        <p:grpSp>
          <p:nvGrpSpPr>
            <p:cNvPr id="38" name="Gruppo 37">
              <a:extLst>
                <a:ext uri="{FF2B5EF4-FFF2-40B4-BE49-F238E27FC236}">
                  <a16:creationId xmlns:a16="http://schemas.microsoft.com/office/drawing/2014/main" id="{2CABBB0D-BFED-B818-8637-BD189CF4769F}"/>
                </a:ext>
              </a:extLst>
            </p:cNvPr>
            <p:cNvGrpSpPr/>
            <p:nvPr/>
          </p:nvGrpSpPr>
          <p:grpSpPr>
            <a:xfrm>
              <a:off x="389697" y="4186923"/>
              <a:ext cx="140664" cy="734655"/>
              <a:chOff x="3732723" y="3936937"/>
              <a:chExt cx="140664" cy="734655"/>
            </a:xfrm>
          </p:grpSpPr>
          <p:sp>
            <p:nvSpPr>
              <p:cNvPr id="40" name="Rettangolo 39">
                <a:extLst>
                  <a:ext uri="{FF2B5EF4-FFF2-40B4-BE49-F238E27FC236}">
                    <a16:creationId xmlns:a16="http://schemas.microsoft.com/office/drawing/2014/main" id="{D6B5F3E0-A635-3862-B405-8FBECB2F93DE}"/>
                  </a:ext>
                </a:extLst>
              </p:cNvPr>
              <p:cNvSpPr/>
              <p:nvPr/>
            </p:nvSpPr>
            <p:spPr>
              <a:xfrm>
                <a:off x="3732724" y="3936937"/>
                <a:ext cx="140560" cy="145957"/>
              </a:xfrm>
              <a:prstGeom prst="rect">
                <a:avLst/>
              </a:prstGeom>
              <a:solidFill>
                <a:srgbClr val="F8696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1" name="Rettangolo 40">
                <a:extLst>
                  <a:ext uri="{FF2B5EF4-FFF2-40B4-BE49-F238E27FC236}">
                    <a16:creationId xmlns:a16="http://schemas.microsoft.com/office/drawing/2014/main" id="{88B191B4-3BA5-9D52-FA3E-175528053A04}"/>
                  </a:ext>
                </a:extLst>
              </p:cNvPr>
              <p:cNvSpPr/>
              <p:nvPr/>
            </p:nvSpPr>
            <p:spPr>
              <a:xfrm>
                <a:off x="3734300" y="4085329"/>
                <a:ext cx="139087" cy="145957"/>
              </a:xfrm>
              <a:prstGeom prst="rect">
                <a:avLst/>
              </a:prstGeom>
              <a:solidFill>
                <a:srgbClr val="FF963F">
                  <a:alpha val="8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42" name="Rettangolo 41">
                <a:extLst>
                  <a:ext uri="{FF2B5EF4-FFF2-40B4-BE49-F238E27FC236}">
                    <a16:creationId xmlns:a16="http://schemas.microsoft.com/office/drawing/2014/main" id="{02CACFED-81EA-1893-018D-088C1F14EB27}"/>
                  </a:ext>
                </a:extLst>
              </p:cNvPr>
              <p:cNvSpPr/>
              <p:nvPr/>
            </p:nvSpPr>
            <p:spPr>
              <a:xfrm>
                <a:off x="3732723" y="4231286"/>
                <a:ext cx="139087" cy="145957"/>
              </a:xfrm>
              <a:prstGeom prst="rect">
                <a:avLst/>
              </a:prstGeom>
              <a:solidFill>
                <a:srgbClr val="E9A300">
                  <a:alpha val="5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3" name="Rettangolo 42">
                <a:extLst>
                  <a:ext uri="{FF2B5EF4-FFF2-40B4-BE49-F238E27FC236}">
                    <a16:creationId xmlns:a16="http://schemas.microsoft.com/office/drawing/2014/main" id="{D047CF1C-7114-5E87-8DC2-87746E21E342}"/>
                  </a:ext>
                </a:extLst>
              </p:cNvPr>
              <p:cNvSpPr/>
              <p:nvPr/>
            </p:nvSpPr>
            <p:spPr>
              <a:xfrm>
                <a:off x="3732724" y="4379678"/>
                <a:ext cx="140560" cy="145957"/>
              </a:xfrm>
              <a:prstGeom prst="rect">
                <a:avLst/>
              </a:prstGeom>
              <a:solidFill>
                <a:srgbClr val="9ECF7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BAD780"/>
                  </a:solidFill>
                </a:endParaRPr>
              </a:p>
            </p:txBody>
          </p:sp>
          <p:sp>
            <p:nvSpPr>
              <p:cNvPr id="44" name="Rettangolo 43">
                <a:extLst>
                  <a:ext uri="{FF2B5EF4-FFF2-40B4-BE49-F238E27FC236}">
                    <a16:creationId xmlns:a16="http://schemas.microsoft.com/office/drawing/2014/main" id="{FC50A9FD-A0C2-A32B-3508-ABD4D9EBBB32}"/>
                  </a:ext>
                </a:extLst>
              </p:cNvPr>
              <p:cNvSpPr/>
              <p:nvPr/>
            </p:nvSpPr>
            <p:spPr>
              <a:xfrm>
                <a:off x="3732723" y="4525635"/>
                <a:ext cx="139523" cy="145957"/>
              </a:xfrm>
              <a:prstGeom prst="rect">
                <a:avLst/>
              </a:prstGeom>
              <a:solidFill>
                <a:srgbClr val="63BE7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BAD780"/>
                  </a:solidFill>
                </a:endParaRPr>
              </a:p>
            </p:txBody>
          </p:sp>
        </p:grpSp>
        <p:sp>
          <p:nvSpPr>
            <p:cNvPr id="39" name="Google Shape;336;p14">
              <a:extLst>
                <a:ext uri="{FF2B5EF4-FFF2-40B4-BE49-F238E27FC236}">
                  <a16:creationId xmlns:a16="http://schemas.microsoft.com/office/drawing/2014/main" id="{94F11A2D-2606-B89C-E632-AE6927380B29}"/>
                </a:ext>
              </a:extLst>
            </p:cNvPr>
            <p:cNvSpPr txBox="1"/>
            <p:nvPr/>
          </p:nvSpPr>
          <p:spPr>
            <a:xfrm>
              <a:off x="530361" y="4156964"/>
              <a:ext cx="840544" cy="8617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"/>
                  <a:ea typeface="Gill Sans"/>
                  <a:cs typeface="Gill Sans"/>
                  <a:sym typeface="Gill Sans"/>
                </a:rPr>
                <a:t>da 0%  a 10%</a:t>
              </a: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"/>
                  <a:ea typeface="Gill Sans"/>
                  <a:cs typeface="Gill Sans"/>
                  <a:sym typeface="Gill Sans"/>
                </a:rPr>
                <a:t>da 10% a 20% </a:t>
              </a: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"/>
                  <a:ea typeface="Gill Sans"/>
                  <a:cs typeface="Gill Sans"/>
                  <a:sym typeface="Gill Sans"/>
                </a:rPr>
                <a:t>da 20% a 30% </a:t>
              </a: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"/>
                  <a:ea typeface="Gill Sans"/>
                  <a:cs typeface="Gill Sans"/>
                  <a:sym typeface="Gill Sans"/>
                </a:rPr>
                <a:t>da 30% a 40%</a:t>
              </a: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"/>
                  <a:ea typeface="Gill Sans"/>
                  <a:cs typeface="Gill Sans"/>
                  <a:sym typeface="Gill Sans"/>
                </a:rPr>
                <a:t>&gt;40%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9439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11688660" y="6335485"/>
            <a:ext cx="304800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254" name="Google Shape;254;p10"/>
          <p:cNvSpPr txBox="1">
            <a:spLocks noGrp="1"/>
          </p:cNvSpPr>
          <p:nvPr>
            <p:ph type="sldNum" idx="12"/>
          </p:nvPr>
        </p:nvSpPr>
        <p:spPr>
          <a:xfrm>
            <a:off x="11583393" y="6328535"/>
            <a:ext cx="515334" cy="31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  <p:sp>
        <p:nvSpPr>
          <p:cNvPr id="2" name="Google Shape;129;p5">
            <a:extLst>
              <a:ext uri="{FF2B5EF4-FFF2-40B4-BE49-F238E27FC236}">
                <a16:creationId xmlns:a16="http://schemas.microsoft.com/office/drawing/2014/main" id="{EFC4D440-0517-90C9-5184-65018B3422E6}"/>
              </a:ext>
            </a:extLst>
          </p:cNvPr>
          <p:cNvSpPr/>
          <p:nvPr/>
        </p:nvSpPr>
        <p:spPr>
          <a:xfrm>
            <a:off x="2642532" y="217716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it-IT" sz="1200" dirty="0">
                <a:solidFill>
                  <a:schemeClr val="lt1"/>
                </a:solidFill>
                <a:latin typeface="Gill Sans MT" panose="020B0502020104020203" pitchFamily="34" charset="0"/>
                <a:sym typeface="Gill Sans"/>
              </a:rPr>
              <a:t>LA DESTINAZIONE</a:t>
            </a:r>
            <a:endParaRPr sz="1200" dirty="0">
              <a:solidFill>
                <a:schemeClr val="lt1"/>
              </a:solidFill>
              <a:latin typeface="Gill Sans MT" panose="020B0502020104020203" pitchFamily="34" charset="0"/>
              <a:sym typeface="Gill Sans"/>
            </a:endParaRPr>
          </a:p>
        </p:txBody>
      </p:sp>
      <p:sp>
        <p:nvSpPr>
          <p:cNvPr id="3" name="Google Shape;130;p5">
            <a:extLst>
              <a:ext uri="{FF2B5EF4-FFF2-40B4-BE49-F238E27FC236}">
                <a16:creationId xmlns:a16="http://schemas.microsoft.com/office/drawing/2014/main" id="{D7C46E34-A054-1082-B76F-E2F1A0659F9C}"/>
              </a:ext>
            </a:extLst>
          </p:cNvPr>
          <p:cNvSpPr/>
          <p:nvPr/>
        </p:nvSpPr>
        <p:spPr>
          <a:xfrm>
            <a:off x="4980264" y="217716"/>
            <a:ext cx="2337732" cy="304800"/>
          </a:xfrm>
          <a:prstGeom prst="rect">
            <a:avLst/>
          </a:prstGeom>
          <a:solidFill>
            <a:srgbClr val="01AF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it-IT" sz="1200" b="1" dirty="0">
                <a:solidFill>
                  <a:schemeClr val="lt1"/>
                </a:solidFill>
                <a:latin typeface="Gill Sans MT" panose="020B0502020104020203" pitchFamily="34" charset="0"/>
                <a:sym typeface="Gill Sans"/>
              </a:rPr>
              <a:t>ASSESSMENT</a:t>
            </a:r>
            <a:endParaRPr sz="1200" b="1" dirty="0">
              <a:solidFill>
                <a:schemeClr val="lt1"/>
              </a:solidFill>
              <a:latin typeface="Gill Sans MT" panose="020B0502020104020203" pitchFamily="34" charset="0"/>
              <a:sym typeface="Gill Sans"/>
            </a:endParaRPr>
          </a:p>
        </p:txBody>
      </p:sp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584EB81C-03C3-9E5D-BCFB-B030BBD7FBEE}"/>
              </a:ext>
            </a:extLst>
          </p:cNvPr>
          <p:cNvSpPr/>
          <p:nvPr/>
        </p:nvSpPr>
        <p:spPr>
          <a:xfrm>
            <a:off x="7317996" y="217716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lt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SENTIMENT</a:t>
            </a: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5" name="Google Shape;133;p5">
            <a:extLst>
              <a:ext uri="{FF2B5EF4-FFF2-40B4-BE49-F238E27FC236}">
                <a16:creationId xmlns:a16="http://schemas.microsoft.com/office/drawing/2014/main" id="{42BAA564-E731-F301-ABA8-8B60336E4E47}"/>
              </a:ext>
            </a:extLst>
          </p:cNvPr>
          <p:cNvSpPr/>
          <p:nvPr/>
        </p:nvSpPr>
        <p:spPr>
          <a:xfrm>
            <a:off x="304800" y="217715"/>
            <a:ext cx="2370116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it-IT" sz="1200" dirty="0">
                <a:solidFill>
                  <a:schemeClr val="lt1"/>
                </a:solidFill>
                <a:latin typeface="Gill Sans MT" panose="020B0502020104020203" pitchFamily="34" charset="0"/>
                <a:sym typeface="Gill Sans"/>
              </a:rPr>
              <a:t>INTRODUZIONE</a:t>
            </a:r>
            <a:endParaRPr sz="1200" dirty="0">
              <a:solidFill>
                <a:schemeClr val="lt1"/>
              </a:solidFill>
              <a:latin typeface="Gill Sans MT" panose="020B0502020104020203" pitchFamily="34" charset="0"/>
              <a:sym typeface="Gill Sans"/>
            </a:endParaRPr>
          </a:p>
        </p:txBody>
      </p:sp>
      <p:sp>
        <p:nvSpPr>
          <p:cNvPr id="6" name="Google Shape;134;p5">
            <a:extLst>
              <a:ext uri="{FF2B5EF4-FFF2-40B4-BE49-F238E27FC236}">
                <a16:creationId xmlns:a16="http://schemas.microsoft.com/office/drawing/2014/main" id="{3E894FEC-CC1B-0FA0-688D-D0A8A458D95E}"/>
              </a:ext>
            </a:extLst>
          </p:cNvPr>
          <p:cNvSpPr/>
          <p:nvPr/>
        </p:nvSpPr>
        <p:spPr>
          <a:xfrm>
            <a:off x="9655728" y="217715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lt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BRANDING</a:t>
            </a: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7" name="Google Shape;119;p42">
            <a:extLst>
              <a:ext uri="{FF2B5EF4-FFF2-40B4-BE49-F238E27FC236}">
                <a16:creationId xmlns:a16="http://schemas.microsoft.com/office/drawing/2014/main" id="{544E586C-ECE7-9A56-A4C9-9B7990B7B7EB}"/>
              </a:ext>
            </a:extLst>
          </p:cNvPr>
          <p:cNvSpPr txBox="1"/>
          <p:nvPr/>
        </p:nvSpPr>
        <p:spPr>
          <a:xfrm>
            <a:off x="304800" y="771964"/>
            <a:ext cx="6273227" cy="30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dirty="0">
                <a:solidFill>
                  <a:srgbClr val="02007D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Infrastrutture</a:t>
            </a:r>
            <a:endParaRPr sz="1400" b="1" i="1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CCF7576-0660-2863-01F8-F4D626911F54}"/>
              </a:ext>
            </a:extLst>
          </p:cNvPr>
          <p:cNvSpPr txBox="1"/>
          <p:nvPr/>
        </p:nvSpPr>
        <p:spPr>
          <a:xfrm>
            <a:off x="304800" y="1317616"/>
            <a:ext cx="11636030" cy="502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2400"/>
              <a:buNone/>
              <a:defRPr sz="2400">
                <a:solidFill>
                  <a:srgbClr val="02007D"/>
                </a:solidFill>
                <a:highlight>
                  <a:srgbClr val="FED72F"/>
                </a:highlight>
                <a:latin typeface="Gill Sans MT" panose="020B0502020104020203" pitchFamily="34" charset="0"/>
                <a:ea typeface="Gill Sans"/>
                <a:cs typeface="Gill Sans"/>
              </a:defRPr>
            </a:lvl1pPr>
          </a:lstStyle>
          <a:p>
            <a:pPr lvl="0" algn="just"/>
            <a:r>
              <a:rPr lang="it-IT" sz="1600" dirty="0">
                <a:solidFill>
                  <a:srgbClr val="03017F"/>
                </a:solidFill>
                <a:latin typeface="Gill Sans"/>
                <a:sym typeface="Gill Sans"/>
              </a:rPr>
              <a:t>Il player </a:t>
            </a:r>
            <a:r>
              <a:rPr lang="it-IT" sz="1600" i="1" dirty="0">
                <a:solidFill>
                  <a:srgbClr val="03017F"/>
                </a:solidFill>
                <a:latin typeface="Gill Sans"/>
                <a:sym typeface="Gill Sans"/>
              </a:rPr>
              <a:t>Infrastrutture </a:t>
            </a:r>
            <a:r>
              <a:rPr lang="it-IT" sz="1600" dirty="0">
                <a:solidFill>
                  <a:srgbClr val="03017F"/>
                </a:solidFill>
                <a:latin typeface="Gill Sans"/>
                <a:sym typeface="Gill Sans"/>
              </a:rPr>
              <a:t>è quello più in </a:t>
            </a:r>
            <a:r>
              <a:rPr lang="it-IT" sz="1600" b="1" dirty="0">
                <a:solidFill>
                  <a:srgbClr val="03017F"/>
                </a:solidFill>
                <a:latin typeface="Gill Sans"/>
                <a:sym typeface="Gill Sans"/>
              </a:rPr>
              <a:t>sofferenza</a:t>
            </a:r>
            <a:r>
              <a:rPr lang="it-IT" sz="1600" dirty="0">
                <a:solidFill>
                  <a:srgbClr val="03017F"/>
                </a:solidFill>
                <a:latin typeface="Gill Sans"/>
                <a:sym typeface="Gill Sans"/>
              </a:rPr>
              <a:t>. Stanco, presenta delle </a:t>
            </a:r>
            <a:r>
              <a:rPr lang="it-IT" sz="1600" b="1" dirty="0">
                <a:solidFill>
                  <a:srgbClr val="03017F"/>
                </a:solidFill>
                <a:latin typeface="Gill Sans"/>
                <a:sym typeface="Gill Sans"/>
              </a:rPr>
              <a:t>difficoltà a tenere il ritmo </a:t>
            </a:r>
            <a:r>
              <a:rPr lang="it-IT" sz="1600" dirty="0">
                <a:solidFill>
                  <a:srgbClr val="03017F"/>
                </a:solidFill>
                <a:latin typeface="Gill Sans"/>
                <a:sym typeface="Gill Sans"/>
              </a:rPr>
              <a:t>della partita.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600" dirty="0">
                <a:solidFill>
                  <a:srgbClr val="262854"/>
                </a:solidFill>
                <a:effectLst/>
                <a:highlight>
                  <a:srgbClr val="FFDA34"/>
                </a:highlight>
                <a:latin typeface="Gill Sans MT" panose="020B0502020104020203" pitchFamily="34" charset="0"/>
                <a:ea typeface="Source Sans Pro" panose="020B0503030403020204" pitchFamily="34" charset="0"/>
              </a:rPr>
              <a:t> </a:t>
            </a:r>
          </a:p>
        </p:txBody>
      </p:sp>
      <p:pic>
        <p:nvPicPr>
          <p:cNvPr id="40" name="Google Shape;229;p8" descr="Immagine che contiene cerchio, simbolo&#10;&#10;Descrizione generata automaticamente">
            <a:extLst>
              <a:ext uri="{FF2B5EF4-FFF2-40B4-BE49-F238E27FC236}">
                <a16:creationId xmlns:a16="http://schemas.microsoft.com/office/drawing/2014/main" id="{B3B8FB3D-51F4-4026-C26E-7D4A4B2DE2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8036" y="791896"/>
            <a:ext cx="328991" cy="3355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Google Shape;398;p17">
            <a:extLst>
              <a:ext uri="{FF2B5EF4-FFF2-40B4-BE49-F238E27FC236}">
                <a16:creationId xmlns:a16="http://schemas.microsoft.com/office/drawing/2014/main" id="{8D00F807-F4E1-2882-2FA0-19F99C4156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0209289"/>
              </p:ext>
            </p:extLst>
          </p:nvPr>
        </p:nvGraphicFramePr>
        <p:xfrm>
          <a:off x="251730" y="2061343"/>
          <a:ext cx="5897400" cy="426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Google Shape;421;p45">
            <a:extLst>
              <a:ext uri="{FF2B5EF4-FFF2-40B4-BE49-F238E27FC236}">
                <a16:creationId xmlns:a16="http://schemas.microsoft.com/office/drawing/2014/main" id="{0BF5DDDA-E81F-D2DD-7870-44B8466462B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85829" y="2175070"/>
            <a:ext cx="5855231" cy="3798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2085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11688660" y="6335485"/>
            <a:ext cx="304800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254" name="Google Shape;254;p10"/>
          <p:cNvSpPr txBox="1">
            <a:spLocks noGrp="1"/>
          </p:cNvSpPr>
          <p:nvPr>
            <p:ph type="sldNum" idx="12"/>
          </p:nvPr>
        </p:nvSpPr>
        <p:spPr>
          <a:xfrm>
            <a:off x="11583393" y="6328535"/>
            <a:ext cx="515334" cy="31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  <p:sp>
        <p:nvSpPr>
          <p:cNvPr id="2" name="Google Shape;129;p5">
            <a:extLst>
              <a:ext uri="{FF2B5EF4-FFF2-40B4-BE49-F238E27FC236}">
                <a16:creationId xmlns:a16="http://schemas.microsoft.com/office/drawing/2014/main" id="{EFC4D440-0517-90C9-5184-65018B3422E6}"/>
              </a:ext>
            </a:extLst>
          </p:cNvPr>
          <p:cNvSpPr/>
          <p:nvPr/>
        </p:nvSpPr>
        <p:spPr>
          <a:xfrm>
            <a:off x="2642532" y="217716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it-IT" sz="1200" dirty="0">
                <a:solidFill>
                  <a:schemeClr val="lt1"/>
                </a:solidFill>
                <a:latin typeface="Gill Sans MT" panose="020B0502020104020203" pitchFamily="34" charset="0"/>
                <a:sym typeface="Gill Sans"/>
              </a:rPr>
              <a:t>LA DESTINAZIONE</a:t>
            </a:r>
            <a:endParaRPr sz="1200" dirty="0">
              <a:solidFill>
                <a:schemeClr val="lt1"/>
              </a:solidFill>
              <a:latin typeface="Gill Sans MT" panose="020B0502020104020203" pitchFamily="34" charset="0"/>
              <a:sym typeface="Gill Sans"/>
            </a:endParaRPr>
          </a:p>
        </p:txBody>
      </p:sp>
      <p:sp>
        <p:nvSpPr>
          <p:cNvPr id="3" name="Google Shape;130;p5">
            <a:extLst>
              <a:ext uri="{FF2B5EF4-FFF2-40B4-BE49-F238E27FC236}">
                <a16:creationId xmlns:a16="http://schemas.microsoft.com/office/drawing/2014/main" id="{D7C46E34-A054-1082-B76F-E2F1A0659F9C}"/>
              </a:ext>
            </a:extLst>
          </p:cNvPr>
          <p:cNvSpPr/>
          <p:nvPr/>
        </p:nvSpPr>
        <p:spPr>
          <a:xfrm>
            <a:off x="4980264" y="217716"/>
            <a:ext cx="2337732" cy="304800"/>
          </a:xfrm>
          <a:prstGeom prst="rect">
            <a:avLst/>
          </a:prstGeom>
          <a:solidFill>
            <a:srgbClr val="01AF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it-IT" sz="1200" b="1" dirty="0">
                <a:solidFill>
                  <a:schemeClr val="lt1"/>
                </a:solidFill>
                <a:latin typeface="Gill Sans MT" panose="020B0502020104020203" pitchFamily="34" charset="0"/>
                <a:sym typeface="Gill Sans"/>
              </a:rPr>
              <a:t>ASSESSMENT</a:t>
            </a:r>
            <a:endParaRPr sz="1200" b="1" dirty="0">
              <a:solidFill>
                <a:schemeClr val="lt1"/>
              </a:solidFill>
              <a:latin typeface="Gill Sans MT" panose="020B0502020104020203" pitchFamily="34" charset="0"/>
              <a:sym typeface="Gill Sans"/>
            </a:endParaRPr>
          </a:p>
        </p:txBody>
      </p:sp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584EB81C-03C3-9E5D-BCFB-B030BBD7FBEE}"/>
              </a:ext>
            </a:extLst>
          </p:cNvPr>
          <p:cNvSpPr/>
          <p:nvPr/>
        </p:nvSpPr>
        <p:spPr>
          <a:xfrm>
            <a:off x="7317996" y="217716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lt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SENTIMENT</a:t>
            </a: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5" name="Google Shape;133;p5">
            <a:extLst>
              <a:ext uri="{FF2B5EF4-FFF2-40B4-BE49-F238E27FC236}">
                <a16:creationId xmlns:a16="http://schemas.microsoft.com/office/drawing/2014/main" id="{42BAA564-E731-F301-ABA8-8B60336E4E47}"/>
              </a:ext>
            </a:extLst>
          </p:cNvPr>
          <p:cNvSpPr/>
          <p:nvPr/>
        </p:nvSpPr>
        <p:spPr>
          <a:xfrm>
            <a:off x="304800" y="217715"/>
            <a:ext cx="2370116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it-IT" sz="1200" dirty="0">
                <a:solidFill>
                  <a:schemeClr val="lt1"/>
                </a:solidFill>
                <a:latin typeface="Gill Sans MT" panose="020B0502020104020203" pitchFamily="34" charset="0"/>
                <a:sym typeface="Gill Sans"/>
              </a:rPr>
              <a:t>INTRODUZIONE</a:t>
            </a:r>
            <a:endParaRPr sz="1200" dirty="0">
              <a:solidFill>
                <a:schemeClr val="lt1"/>
              </a:solidFill>
              <a:latin typeface="Gill Sans MT" panose="020B0502020104020203" pitchFamily="34" charset="0"/>
              <a:sym typeface="Gill Sans"/>
            </a:endParaRPr>
          </a:p>
        </p:txBody>
      </p:sp>
      <p:sp>
        <p:nvSpPr>
          <p:cNvPr id="6" name="Google Shape;134;p5">
            <a:extLst>
              <a:ext uri="{FF2B5EF4-FFF2-40B4-BE49-F238E27FC236}">
                <a16:creationId xmlns:a16="http://schemas.microsoft.com/office/drawing/2014/main" id="{3E894FEC-CC1B-0FA0-688D-D0A8A458D95E}"/>
              </a:ext>
            </a:extLst>
          </p:cNvPr>
          <p:cNvSpPr/>
          <p:nvPr/>
        </p:nvSpPr>
        <p:spPr>
          <a:xfrm>
            <a:off x="9655728" y="217715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lt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BRANDING</a:t>
            </a: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7" name="Google Shape;119;p42">
            <a:extLst>
              <a:ext uri="{FF2B5EF4-FFF2-40B4-BE49-F238E27FC236}">
                <a16:creationId xmlns:a16="http://schemas.microsoft.com/office/drawing/2014/main" id="{544E586C-ECE7-9A56-A4C9-9B7990B7B7EB}"/>
              </a:ext>
            </a:extLst>
          </p:cNvPr>
          <p:cNvSpPr txBox="1"/>
          <p:nvPr/>
        </p:nvSpPr>
        <p:spPr>
          <a:xfrm>
            <a:off x="304800" y="771964"/>
            <a:ext cx="6273227" cy="30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dirty="0">
                <a:solidFill>
                  <a:srgbClr val="02007D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Imprese</a:t>
            </a:r>
            <a:endParaRPr sz="1400" b="1" i="1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CCF7576-0660-2863-01F8-F4D626911F54}"/>
              </a:ext>
            </a:extLst>
          </p:cNvPr>
          <p:cNvSpPr txBox="1"/>
          <p:nvPr/>
        </p:nvSpPr>
        <p:spPr>
          <a:xfrm>
            <a:off x="304800" y="1317616"/>
            <a:ext cx="11636030" cy="502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2400"/>
              <a:buNone/>
              <a:defRPr sz="2400">
                <a:solidFill>
                  <a:srgbClr val="02007D"/>
                </a:solidFill>
                <a:highlight>
                  <a:srgbClr val="FED72F"/>
                </a:highlight>
                <a:latin typeface="Gill Sans MT" panose="020B0502020104020203" pitchFamily="34" charset="0"/>
                <a:ea typeface="Gill Sans"/>
                <a:cs typeface="Gill Sans"/>
              </a:defRPr>
            </a:lvl1pPr>
          </a:lstStyle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 dirty="0">
                <a:solidFill>
                  <a:srgbClr val="03017F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Nonostante gli </a:t>
            </a:r>
            <a:r>
              <a:rPr lang="it-IT" sz="1600" b="1" i="0" u="none" strike="noStrike" cap="none" dirty="0">
                <a:solidFill>
                  <a:srgbClr val="03017F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infortuni</a:t>
            </a:r>
            <a:r>
              <a:rPr lang="it-IT" sz="1600" b="0" i="0" u="none" strike="noStrike" cap="none" dirty="0">
                <a:solidFill>
                  <a:srgbClr val="03017F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 subiti negli anni precedenti, </a:t>
            </a:r>
            <a:r>
              <a:rPr lang="it-IT" sz="1600" b="0" u="none" strike="noStrike" cap="none" dirty="0">
                <a:solidFill>
                  <a:srgbClr val="03017F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il player </a:t>
            </a:r>
            <a:r>
              <a:rPr lang="it-IT" sz="1600" b="0" i="1" u="none" strike="noStrike" cap="none" dirty="0">
                <a:solidFill>
                  <a:srgbClr val="03017F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Imprese </a:t>
            </a:r>
            <a:r>
              <a:rPr lang="it-IT" sz="1600" dirty="0">
                <a:solidFill>
                  <a:srgbClr val="03017F"/>
                </a:solidFill>
                <a:sym typeface="Gill Sans"/>
              </a:rPr>
              <a:t>presenta oggi </a:t>
            </a:r>
            <a:r>
              <a:rPr lang="it-IT" sz="1600" b="0" u="none" strike="noStrike" cap="none" dirty="0">
                <a:solidFill>
                  <a:srgbClr val="03017F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delle </a:t>
            </a:r>
            <a:r>
              <a:rPr lang="it-IT" sz="1600" b="1" u="none" strike="noStrike" cap="none" dirty="0">
                <a:solidFill>
                  <a:srgbClr val="03017F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ottime performance</a:t>
            </a:r>
            <a:r>
              <a:rPr lang="it-IT" sz="1600" dirty="0">
                <a:solidFill>
                  <a:srgbClr val="03017F"/>
                </a:solidFill>
                <a:sym typeface="Gill Sans"/>
              </a:rPr>
              <a:t> anche migliori rispetto al passato.</a:t>
            </a:r>
            <a:endParaRPr lang="it-IT" sz="1600" dirty="0">
              <a:solidFill>
                <a:srgbClr val="262854"/>
              </a:solidFill>
              <a:effectLst/>
              <a:highlight>
                <a:srgbClr val="FFDA34"/>
              </a:highlight>
              <a:latin typeface="Gill Sans MT" panose="020B0502020104020203" pitchFamily="34" charset="0"/>
              <a:ea typeface="Source Sans Pro" panose="020B0503030403020204" pitchFamily="34" charset="0"/>
            </a:endParaRPr>
          </a:p>
        </p:txBody>
      </p:sp>
      <p:pic>
        <p:nvPicPr>
          <p:cNvPr id="9" name="Google Shape;228;p8" descr="Immagine che contiene simbolo, Blu elettrico, design&#10;&#10;Descrizione generata automaticamente">
            <a:extLst>
              <a:ext uri="{FF2B5EF4-FFF2-40B4-BE49-F238E27FC236}">
                <a16:creationId xmlns:a16="http://schemas.microsoft.com/office/drawing/2014/main" id="{E870B396-3870-908D-698D-E224101A4F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6385" y="740857"/>
            <a:ext cx="399685" cy="3670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Google Shape;460;p15">
            <a:extLst>
              <a:ext uri="{FF2B5EF4-FFF2-40B4-BE49-F238E27FC236}">
                <a16:creationId xmlns:a16="http://schemas.microsoft.com/office/drawing/2014/main" id="{DCCD002A-3C3C-101C-C25A-3FA98B9C62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0578262"/>
              </p:ext>
            </p:extLst>
          </p:nvPr>
        </p:nvGraphicFramePr>
        <p:xfrm>
          <a:off x="397496" y="1820491"/>
          <a:ext cx="6320448" cy="4514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Google Shape;532;p48">
            <a:extLst>
              <a:ext uri="{FF2B5EF4-FFF2-40B4-BE49-F238E27FC236}">
                <a16:creationId xmlns:a16="http://schemas.microsoft.com/office/drawing/2014/main" id="{ACD6E9D5-51F8-6EE3-BA9F-CC269046D05C}"/>
              </a:ext>
            </a:extLst>
          </p:cNvPr>
          <p:cNvSpPr txBox="1"/>
          <p:nvPr/>
        </p:nvSpPr>
        <p:spPr>
          <a:xfrm>
            <a:off x="7226754" y="2030237"/>
            <a:ext cx="4361942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Variazione imprese turistiche attive 2019-2023</a:t>
            </a:r>
            <a:endParaRPr sz="1200" b="1" i="0" u="none" strike="noStrike" cap="none" dirty="0">
              <a:solidFill>
                <a:schemeClr val="dk1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graphicFrame>
        <p:nvGraphicFramePr>
          <p:cNvPr id="14" name="Google Shape;534;p48">
            <a:extLst>
              <a:ext uri="{FF2B5EF4-FFF2-40B4-BE49-F238E27FC236}">
                <a16:creationId xmlns:a16="http://schemas.microsoft.com/office/drawing/2014/main" id="{41DBBA7A-6A02-FFD3-7997-593DE04075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0853001"/>
              </p:ext>
            </p:extLst>
          </p:nvPr>
        </p:nvGraphicFramePr>
        <p:xfrm>
          <a:off x="6578027" y="2243095"/>
          <a:ext cx="5659397" cy="3888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84319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11688660" y="6335485"/>
            <a:ext cx="304800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254" name="Google Shape;254;p10"/>
          <p:cNvSpPr txBox="1">
            <a:spLocks noGrp="1"/>
          </p:cNvSpPr>
          <p:nvPr>
            <p:ph type="sldNum" idx="12"/>
          </p:nvPr>
        </p:nvSpPr>
        <p:spPr>
          <a:xfrm>
            <a:off x="11583393" y="6328535"/>
            <a:ext cx="515334" cy="31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  <p:sp>
        <p:nvSpPr>
          <p:cNvPr id="2" name="Google Shape;129;p5">
            <a:extLst>
              <a:ext uri="{FF2B5EF4-FFF2-40B4-BE49-F238E27FC236}">
                <a16:creationId xmlns:a16="http://schemas.microsoft.com/office/drawing/2014/main" id="{EFC4D440-0517-90C9-5184-65018B3422E6}"/>
              </a:ext>
            </a:extLst>
          </p:cNvPr>
          <p:cNvSpPr/>
          <p:nvPr/>
        </p:nvSpPr>
        <p:spPr>
          <a:xfrm>
            <a:off x="2642532" y="217716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it-IT" sz="1200" dirty="0">
                <a:solidFill>
                  <a:schemeClr val="lt1"/>
                </a:solidFill>
                <a:latin typeface="Gill Sans MT" panose="020B0502020104020203" pitchFamily="34" charset="0"/>
                <a:sym typeface="Gill Sans"/>
              </a:rPr>
              <a:t>LA DESTINAZIONE</a:t>
            </a:r>
            <a:endParaRPr sz="1200" dirty="0">
              <a:solidFill>
                <a:schemeClr val="lt1"/>
              </a:solidFill>
              <a:latin typeface="Gill Sans MT" panose="020B0502020104020203" pitchFamily="34" charset="0"/>
              <a:sym typeface="Gill Sans"/>
            </a:endParaRPr>
          </a:p>
        </p:txBody>
      </p:sp>
      <p:sp>
        <p:nvSpPr>
          <p:cNvPr id="3" name="Google Shape;130;p5">
            <a:extLst>
              <a:ext uri="{FF2B5EF4-FFF2-40B4-BE49-F238E27FC236}">
                <a16:creationId xmlns:a16="http://schemas.microsoft.com/office/drawing/2014/main" id="{D7C46E34-A054-1082-B76F-E2F1A0659F9C}"/>
              </a:ext>
            </a:extLst>
          </p:cNvPr>
          <p:cNvSpPr/>
          <p:nvPr/>
        </p:nvSpPr>
        <p:spPr>
          <a:xfrm>
            <a:off x="4980264" y="217716"/>
            <a:ext cx="2337732" cy="304800"/>
          </a:xfrm>
          <a:prstGeom prst="rect">
            <a:avLst/>
          </a:prstGeom>
          <a:solidFill>
            <a:srgbClr val="01AF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it-IT" sz="1200" b="1" dirty="0">
                <a:solidFill>
                  <a:schemeClr val="lt1"/>
                </a:solidFill>
                <a:latin typeface="Gill Sans MT" panose="020B0502020104020203" pitchFamily="34" charset="0"/>
                <a:sym typeface="Gill Sans"/>
              </a:rPr>
              <a:t>ASSESSMENT</a:t>
            </a:r>
            <a:endParaRPr sz="1200" b="1" dirty="0">
              <a:solidFill>
                <a:schemeClr val="lt1"/>
              </a:solidFill>
              <a:latin typeface="Gill Sans MT" panose="020B0502020104020203" pitchFamily="34" charset="0"/>
              <a:sym typeface="Gill Sans"/>
            </a:endParaRPr>
          </a:p>
        </p:txBody>
      </p:sp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584EB81C-03C3-9E5D-BCFB-B030BBD7FBEE}"/>
              </a:ext>
            </a:extLst>
          </p:cNvPr>
          <p:cNvSpPr/>
          <p:nvPr/>
        </p:nvSpPr>
        <p:spPr>
          <a:xfrm>
            <a:off x="7317996" y="217716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lt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SENTIMENT</a:t>
            </a: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5" name="Google Shape;133;p5">
            <a:extLst>
              <a:ext uri="{FF2B5EF4-FFF2-40B4-BE49-F238E27FC236}">
                <a16:creationId xmlns:a16="http://schemas.microsoft.com/office/drawing/2014/main" id="{42BAA564-E731-F301-ABA8-8B60336E4E47}"/>
              </a:ext>
            </a:extLst>
          </p:cNvPr>
          <p:cNvSpPr/>
          <p:nvPr/>
        </p:nvSpPr>
        <p:spPr>
          <a:xfrm>
            <a:off x="304800" y="217715"/>
            <a:ext cx="2370116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r>
              <a:rPr lang="it-IT" sz="1200" dirty="0">
                <a:solidFill>
                  <a:schemeClr val="lt1"/>
                </a:solidFill>
                <a:latin typeface="Gill Sans MT" panose="020B0502020104020203" pitchFamily="34" charset="0"/>
                <a:sym typeface="Gill Sans"/>
              </a:rPr>
              <a:t>INTRODUZIONE</a:t>
            </a:r>
            <a:endParaRPr sz="1200" dirty="0">
              <a:solidFill>
                <a:schemeClr val="lt1"/>
              </a:solidFill>
              <a:latin typeface="Gill Sans MT" panose="020B0502020104020203" pitchFamily="34" charset="0"/>
              <a:sym typeface="Gill Sans"/>
            </a:endParaRPr>
          </a:p>
        </p:txBody>
      </p:sp>
      <p:sp>
        <p:nvSpPr>
          <p:cNvPr id="6" name="Google Shape;134;p5">
            <a:extLst>
              <a:ext uri="{FF2B5EF4-FFF2-40B4-BE49-F238E27FC236}">
                <a16:creationId xmlns:a16="http://schemas.microsoft.com/office/drawing/2014/main" id="{3E894FEC-CC1B-0FA0-688D-D0A8A458D95E}"/>
              </a:ext>
            </a:extLst>
          </p:cNvPr>
          <p:cNvSpPr/>
          <p:nvPr/>
        </p:nvSpPr>
        <p:spPr>
          <a:xfrm>
            <a:off x="9655728" y="217715"/>
            <a:ext cx="2337732" cy="304800"/>
          </a:xfrm>
          <a:prstGeom prst="rect">
            <a:avLst/>
          </a:prstGeom>
          <a:solidFill>
            <a:srgbClr val="C8D6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lt1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BRANDING</a:t>
            </a:r>
            <a:endParaRPr sz="1400" b="0" i="0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7" name="Google Shape;119;p42">
            <a:extLst>
              <a:ext uri="{FF2B5EF4-FFF2-40B4-BE49-F238E27FC236}">
                <a16:creationId xmlns:a16="http://schemas.microsoft.com/office/drawing/2014/main" id="{544E586C-ECE7-9A56-A4C9-9B7990B7B7EB}"/>
              </a:ext>
            </a:extLst>
          </p:cNvPr>
          <p:cNvSpPr txBox="1"/>
          <p:nvPr/>
        </p:nvSpPr>
        <p:spPr>
          <a:xfrm>
            <a:off x="304800" y="771964"/>
            <a:ext cx="6273227" cy="30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1" dirty="0">
                <a:solidFill>
                  <a:srgbClr val="02007D"/>
                </a:solidFill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Comunità locale</a:t>
            </a:r>
            <a:endParaRPr sz="1400" b="1" i="1" u="none" strike="noStrike" cap="none" dirty="0">
              <a:solidFill>
                <a:srgbClr val="000000"/>
              </a:solidFill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CCF7576-0660-2863-01F8-F4D626911F54}"/>
              </a:ext>
            </a:extLst>
          </p:cNvPr>
          <p:cNvSpPr txBox="1"/>
          <p:nvPr/>
        </p:nvSpPr>
        <p:spPr>
          <a:xfrm>
            <a:off x="304800" y="1317616"/>
            <a:ext cx="11636030" cy="502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2400"/>
              <a:buNone/>
              <a:defRPr sz="2400">
                <a:solidFill>
                  <a:srgbClr val="02007D"/>
                </a:solidFill>
                <a:highlight>
                  <a:srgbClr val="FED72F"/>
                </a:highlight>
                <a:latin typeface="Gill Sans MT" panose="020B0502020104020203" pitchFamily="34" charset="0"/>
                <a:ea typeface="Gill Sans"/>
                <a:cs typeface="Gill Sans"/>
              </a:defRPr>
            </a:lvl1pPr>
          </a:lstStyle>
          <a:p>
            <a:pPr lvl="0" algn="just"/>
            <a:r>
              <a:rPr lang="it-IT" sz="1600" dirty="0">
                <a:solidFill>
                  <a:srgbClr val="03017F"/>
                </a:solidFill>
                <a:latin typeface="Gill Sans"/>
                <a:sym typeface="Gill Sans"/>
              </a:rPr>
              <a:t>Il player </a:t>
            </a:r>
            <a:r>
              <a:rPr lang="it-IT" sz="1600" i="1" dirty="0">
                <a:solidFill>
                  <a:srgbClr val="03017F"/>
                </a:solidFill>
                <a:latin typeface="Gill Sans"/>
                <a:sym typeface="Gill Sans"/>
              </a:rPr>
              <a:t>Comunità locale </a:t>
            </a:r>
            <a:r>
              <a:rPr lang="it-IT" sz="1600" dirty="0">
                <a:solidFill>
                  <a:srgbClr val="03017F"/>
                </a:solidFill>
                <a:latin typeface="Gill Sans"/>
                <a:sym typeface="Gill Sans"/>
              </a:rPr>
              <a:t>appare in affanno, giovane ma incerto se cambiare squadra, deve </a:t>
            </a:r>
            <a:r>
              <a:rPr lang="it-IT" sz="1600" b="1" dirty="0">
                <a:solidFill>
                  <a:srgbClr val="03017F"/>
                </a:solidFill>
                <a:latin typeface="Gill Sans"/>
                <a:sym typeface="Gill Sans"/>
              </a:rPr>
              <a:t>ritrovare la voglia di mettersi in gioco</a:t>
            </a:r>
            <a:r>
              <a:rPr lang="it-IT" sz="1600" dirty="0">
                <a:solidFill>
                  <a:srgbClr val="03017F"/>
                </a:solidFill>
                <a:latin typeface="Gill Sans"/>
                <a:sym typeface="Gill Sans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600" dirty="0">
                <a:solidFill>
                  <a:srgbClr val="262854"/>
                </a:solidFill>
                <a:effectLst/>
                <a:highlight>
                  <a:srgbClr val="FFDA34"/>
                </a:highlight>
                <a:latin typeface="Gill Sans MT" panose="020B0502020104020203" pitchFamily="34" charset="0"/>
                <a:ea typeface="Source Sans Pro" panose="020B0503030403020204" pitchFamily="34" charset="0"/>
              </a:rPr>
              <a:t> </a:t>
            </a:r>
          </a:p>
        </p:txBody>
      </p:sp>
      <p:pic>
        <p:nvPicPr>
          <p:cNvPr id="11" name="Google Shape;227;p8" descr="Immagine che contiene Elementi grafici, Blu elettrico, cerchio, simbolo&#10;&#10;Descrizione generata automaticamente">
            <a:extLst>
              <a:ext uri="{FF2B5EF4-FFF2-40B4-BE49-F238E27FC236}">
                <a16:creationId xmlns:a16="http://schemas.microsoft.com/office/drawing/2014/main" id="{77B6AE9D-2D5E-1BD8-676E-80CE6B52689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2823" y="747966"/>
            <a:ext cx="380516" cy="3527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Google Shape;555;p23">
            <a:extLst>
              <a:ext uri="{FF2B5EF4-FFF2-40B4-BE49-F238E27FC236}">
                <a16:creationId xmlns:a16="http://schemas.microsoft.com/office/drawing/2014/main" id="{176B39B8-023A-690A-E4BB-B08B203495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3229812"/>
              </p:ext>
            </p:extLst>
          </p:nvPr>
        </p:nvGraphicFramePr>
        <p:xfrm>
          <a:off x="265543" y="1820491"/>
          <a:ext cx="6011566" cy="4514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Google Shape;329;p14">
            <a:extLst>
              <a:ext uri="{FF2B5EF4-FFF2-40B4-BE49-F238E27FC236}">
                <a16:creationId xmlns:a16="http://schemas.microsoft.com/office/drawing/2014/main" id="{CB50A3E8-A39F-878F-79CC-AA738AADEB14}"/>
              </a:ext>
            </a:extLst>
          </p:cNvPr>
          <p:cNvSpPr txBox="1"/>
          <p:nvPr/>
        </p:nvSpPr>
        <p:spPr>
          <a:xfrm>
            <a:off x="6771358" y="1881818"/>
            <a:ext cx="5184298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Gill Sans MT" panose="020B0502020104020203" pitchFamily="34" charset="0"/>
                <a:ea typeface="Calibri"/>
                <a:cs typeface="Calibri"/>
                <a:sym typeface="Gill Sans"/>
              </a:rPr>
              <a:t>Popolazione over 65</a:t>
            </a:r>
            <a:endParaRPr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Immagine 34" descr="Immagine che contiene testo, mappa, atlante&#10;&#10;Descrizione generata automaticamente">
            <a:extLst>
              <a:ext uri="{FF2B5EF4-FFF2-40B4-BE49-F238E27FC236}">
                <a16:creationId xmlns:a16="http://schemas.microsoft.com/office/drawing/2014/main" id="{478A3B58-181F-5982-E761-92B6E1F254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642" t="11926" r="35476" b="2669"/>
          <a:stretch/>
        </p:blipFill>
        <p:spPr>
          <a:xfrm>
            <a:off x="6771358" y="2278308"/>
            <a:ext cx="4558898" cy="4023038"/>
          </a:xfrm>
          <a:prstGeom prst="rect">
            <a:avLst/>
          </a:prstGeom>
        </p:spPr>
      </p:pic>
      <p:pic>
        <p:nvPicPr>
          <p:cNvPr id="36" name="Immagine 35" descr="Immagine che contiene testo, mappa, atlante&#10;&#10;Descrizione generata automaticamente">
            <a:extLst>
              <a:ext uri="{FF2B5EF4-FFF2-40B4-BE49-F238E27FC236}">
                <a16:creationId xmlns:a16="http://schemas.microsoft.com/office/drawing/2014/main" id="{DB489FF0-1BA0-A3B5-A835-F8E7B86A99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9" t="79426" r="93793" b="269"/>
          <a:stretch/>
        </p:blipFill>
        <p:spPr>
          <a:xfrm>
            <a:off x="10924235" y="2438571"/>
            <a:ext cx="900270" cy="95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708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B69C71B681F4D42B050E65828FB900E" ma:contentTypeVersion="14" ma:contentTypeDescription="Creare un nuovo documento." ma:contentTypeScope="" ma:versionID="a8e862c517ed4384da288be8a79d99af">
  <xsd:schema xmlns:xsd="http://www.w3.org/2001/XMLSchema" xmlns:xs="http://www.w3.org/2001/XMLSchema" xmlns:p="http://schemas.microsoft.com/office/2006/metadata/properties" xmlns:ns3="cda4b4cb-119a-455a-82af-5fb3711df9bb" xmlns:ns4="b4c5d228-a600-4a4f-94b7-f34067d815d5" targetNamespace="http://schemas.microsoft.com/office/2006/metadata/properties" ma:root="true" ma:fieldsID="04d62f7633b1576b71add9875a506bf1" ns3:_="" ns4:_="">
    <xsd:import namespace="cda4b4cb-119a-455a-82af-5fb3711df9bb"/>
    <xsd:import namespace="b4c5d228-a600-4a4f-94b7-f34067d815d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DateTaken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a4b4cb-119a-455a-82af-5fb3711df9b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c5d228-a600-4a4f-94b7-f34067d815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4c5d228-a600-4a4f-94b7-f34067d815d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C93F83-192A-4709-B765-D3AE43E2D8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a4b4cb-119a-455a-82af-5fb3711df9bb"/>
    <ds:schemaRef ds:uri="b4c5d228-a600-4a4f-94b7-f34067d815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6256A2-FB2D-442A-842B-4641BE28E508}">
  <ds:schemaRefs>
    <ds:schemaRef ds:uri="http://schemas.microsoft.com/office/2006/documentManagement/types"/>
    <ds:schemaRef ds:uri="b4c5d228-a600-4a4f-94b7-f34067d815d5"/>
    <ds:schemaRef ds:uri="http://purl.org/dc/dcmitype/"/>
    <ds:schemaRef ds:uri="cda4b4cb-119a-455a-82af-5fb3711df9bb"/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9EC5794B-FA00-4283-8BA3-9541730941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1234</Words>
  <Application>Microsoft Office PowerPoint</Application>
  <PresentationFormat>Widescreen</PresentationFormat>
  <Paragraphs>269</Paragraphs>
  <Slides>18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30" baseType="lpstr">
      <vt:lpstr>Arial Narrow</vt:lpstr>
      <vt:lpstr>Gill Sans</vt:lpstr>
      <vt:lpstr>Calibri</vt:lpstr>
      <vt:lpstr>Source Sans Pro</vt:lpstr>
      <vt:lpstr>Montserrat</vt:lpstr>
      <vt:lpstr>Wingdings</vt:lpstr>
      <vt:lpstr>Gill Sans MT</vt:lpstr>
      <vt:lpstr>Century Gothic</vt:lpstr>
      <vt:lpstr>Gotham</vt:lpstr>
      <vt:lpstr>Noto Sans Symbols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Claudio Di Giuseppe</dc:creator>
  <cp:lastModifiedBy>Alessandra Arcese</cp:lastModifiedBy>
  <cp:revision>67</cp:revision>
  <dcterms:created xsi:type="dcterms:W3CDTF">2023-03-30T08:35:32Z</dcterms:created>
  <dcterms:modified xsi:type="dcterms:W3CDTF">2024-03-20T08:36:06Z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0x010100AB69C71B681F4D42B050E65828FB900E</vt:lpwstr>
  </property>
</Properties>
</file>