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4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.xml" ContentType="application/vnd.openxmlformats-officedocument.presentationml.notesSl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8.xml" ContentType="application/vnd.openxmlformats-officedocument.presentationml.notesSlide+xml"/>
  <Override PartName="/ppt/charts/chart32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9.xml" ContentType="application/vnd.openxmlformats-officedocument.presentationml.notesSlide+xml"/>
  <Override PartName="/ppt/charts/chart33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4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5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47"/>
  </p:notesMasterIdLst>
  <p:sldIdLst>
    <p:sldId id="1911" r:id="rId2"/>
    <p:sldId id="2006" r:id="rId3"/>
    <p:sldId id="1914" r:id="rId4"/>
    <p:sldId id="1921" r:id="rId5"/>
    <p:sldId id="1915" r:id="rId6"/>
    <p:sldId id="1973" r:id="rId7"/>
    <p:sldId id="1919" r:id="rId8"/>
    <p:sldId id="1923" r:id="rId9"/>
    <p:sldId id="1992" r:id="rId10"/>
    <p:sldId id="2041" r:id="rId11"/>
    <p:sldId id="1976" r:id="rId12"/>
    <p:sldId id="1925" r:id="rId13"/>
    <p:sldId id="2017" r:id="rId14"/>
    <p:sldId id="1927" r:id="rId15"/>
    <p:sldId id="1928" r:id="rId16"/>
    <p:sldId id="1952" r:id="rId17"/>
    <p:sldId id="1929" r:id="rId18"/>
    <p:sldId id="1949" r:id="rId19"/>
    <p:sldId id="2042" r:id="rId20"/>
    <p:sldId id="2018" r:id="rId21"/>
    <p:sldId id="1932" r:id="rId22"/>
    <p:sldId id="2043" r:id="rId23"/>
    <p:sldId id="2044" r:id="rId24"/>
    <p:sldId id="2045" r:id="rId25"/>
    <p:sldId id="1933" r:id="rId26"/>
    <p:sldId id="1934" r:id="rId27"/>
    <p:sldId id="1986" r:id="rId28"/>
    <p:sldId id="2046" r:id="rId29"/>
    <p:sldId id="1998" r:id="rId30"/>
    <p:sldId id="2029" r:id="rId31"/>
    <p:sldId id="2030" r:id="rId32"/>
    <p:sldId id="2047" r:id="rId33"/>
    <p:sldId id="2048" r:id="rId34"/>
    <p:sldId id="2049" r:id="rId35"/>
    <p:sldId id="1944" r:id="rId36"/>
    <p:sldId id="2050" r:id="rId37"/>
    <p:sldId id="2051" r:id="rId38"/>
    <p:sldId id="2035" r:id="rId39"/>
    <p:sldId id="2040" r:id="rId40"/>
    <p:sldId id="2004" r:id="rId41"/>
    <p:sldId id="2052" r:id="rId42"/>
    <p:sldId id="2014" r:id="rId43"/>
    <p:sldId id="2039" r:id="rId44"/>
    <p:sldId id="2009" r:id="rId45"/>
    <p:sldId id="1971" r:id="rId46"/>
  </p:sldIdLst>
  <p:sldSz cx="9906000" cy="6858000" type="A4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78" userDrawn="1">
          <p15:clr>
            <a:srgbClr val="A4A3A4"/>
          </p15:clr>
        </p15:guide>
        <p15:guide id="2" orient="horz" pos="4088" userDrawn="1">
          <p15:clr>
            <a:srgbClr val="A4A3A4"/>
          </p15:clr>
        </p15:guide>
        <p15:guide id="4" orient="horz" pos="618" userDrawn="1">
          <p15:clr>
            <a:srgbClr val="A4A3A4"/>
          </p15:clr>
        </p15:guide>
        <p15:guide id="5" pos="1850" userDrawn="1">
          <p15:clr>
            <a:srgbClr val="A4A3A4"/>
          </p15:clr>
        </p15:guide>
        <p15:guide id="6" pos="398" userDrawn="1">
          <p15:clr>
            <a:srgbClr val="A4A3A4"/>
          </p15:clr>
        </p15:guide>
        <p15:guide id="7" pos="1306" userDrawn="1">
          <p15:clr>
            <a:srgbClr val="A4A3A4"/>
          </p15:clr>
        </p15:guide>
        <p15:guide id="8" pos="5116" userDrawn="1">
          <p15:clr>
            <a:srgbClr val="A4A3A4"/>
          </p15:clr>
        </p15:guide>
        <p15:guide id="9" orient="horz" pos="436" userDrawn="1">
          <p15:clr>
            <a:srgbClr val="A4A3A4"/>
          </p15:clr>
        </p15:guide>
        <p15:guide id="10" orient="horz" pos="3657" userDrawn="1">
          <p15:clr>
            <a:srgbClr val="A4A3A4"/>
          </p15:clr>
        </p15:guide>
        <p15:guide id="11" pos="1170" userDrawn="1">
          <p15:clr>
            <a:srgbClr val="A4A3A4"/>
          </p15:clr>
        </p15:guide>
        <p15:guide id="12" pos="625" userDrawn="1">
          <p15:clr>
            <a:srgbClr val="A4A3A4"/>
          </p15:clr>
        </p15:guide>
        <p15:guide id="13" orient="horz" pos="1003" userDrawn="1">
          <p15:clr>
            <a:srgbClr val="A4A3A4"/>
          </p15:clr>
        </p15:guide>
        <p15:guide id="14" orient="horz" pos="2228" userDrawn="1">
          <p15:clr>
            <a:srgbClr val="A4A3A4"/>
          </p15:clr>
        </p15:guide>
        <p15:guide id="15" pos="1215" userDrawn="1">
          <p15:clr>
            <a:srgbClr val="A4A3A4"/>
          </p15:clr>
        </p15:guide>
        <p15:guide id="16" orient="horz" pos="754" userDrawn="1">
          <p15:clr>
            <a:srgbClr val="A4A3A4"/>
          </p15:clr>
        </p15:guide>
        <p15:guide id="17" orient="horz" pos="2092" userDrawn="1">
          <p15:clr>
            <a:srgbClr val="A4A3A4"/>
          </p15:clr>
        </p15:guide>
        <p15:guide id="18" orient="horz" pos="1162" userDrawn="1">
          <p15:clr>
            <a:srgbClr val="A4A3A4"/>
          </p15:clr>
        </p15:guide>
        <p15:guide id="19" orient="horz" pos="2387" userDrawn="1">
          <p15:clr>
            <a:srgbClr val="A4A3A4"/>
          </p15:clr>
        </p15:guide>
        <p15:guide id="20" orient="horz" pos="731" userDrawn="1">
          <p15:clr>
            <a:srgbClr val="A4A3A4"/>
          </p15:clr>
        </p15:guide>
        <p15:guide id="21" pos="3165" userDrawn="1">
          <p15:clr>
            <a:srgbClr val="A4A3A4"/>
          </p15:clr>
        </p15:guide>
        <p15:guide id="22" orient="horz" pos="2432" userDrawn="1">
          <p15:clr>
            <a:srgbClr val="A4A3A4"/>
          </p15:clr>
        </p15:guide>
        <p15:guide id="23" orient="horz" pos="2160" userDrawn="1">
          <p15:clr>
            <a:srgbClr val="A4A3A4"/>
          </p15:clr>
        </p15:guide>
        <p15:guide id="24" orient="horz" pos="822" userDrawn="1">
          <p15:clr>
            <a:srgbClr val="A4A3A4"/>
          </p15:clr>
        </p15:guide>
        <p15:guide id="25" orient="horz" pos="265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erno Emanuela" initials="SE" lastIdx="1" clrIdx="0">
    <p:extLst>
      <p:ext uri="{19B8F6BF-5375-455C-9EA6-DF929625EA0E}">
        <p15:presenceInfo xmlns:p15="http://schemas.microsoft.com/office/powerpoint/2012/main" userId="Salerno Emanue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745"/>
    <a:srgbClr val="000019"/>
    <a:srgbClr val="CECDCC"/>
    <a:srgbClr val="2B8FC2"/>
    <a:srgbClr val="2699D6"/>
    <a:srgbClr val="00B050"/>
    <a:srgbClr val="BE9655"/>
    <a:srgbClr val="A6A6A6"/>
    <a:srgbClr val="CDDCF1"/>
    <a:srgbClr val="C0DE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tile chiaro 3 - Colore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 autoAdjust="0"/>
    <p:restoredTop sz="95361" autoAdjust="0"/>
  </p:normalViewPr>
  <p:slideViewPr>
    <p:cSldViewPr snapToGrid="0" snapToObjects="1">
      <p:cViewPr>
        <p:scale>
          <a:sx n="90" d="100"/>
          <a:sy n="90" d="100"/>
        </p:scale>
        <p:origin x="1110" y="66"/>
      </p:cViewPr>
      <p:guideLst>
        <p:guide pos="5978"/>
        <p:guide orient="horz" pos="4088"/>
        <p:guide orient="horz" pos="618"/>
        <p:guide pos="1850"/>
        <p:guide pos="398"/>
        <p:guide pos="1306"/>
        <p:guide pos="5116"/>
        <p:guide orient="horz" pos="436"/>
        <p:guide orient="horz" pos="3657"/>
        <p:guide pos="1170"/>
        <p:guide pos="625"/>
        <p:guide orient="horz" pos="1003"/>
        <p:guide orient="horz" pos="2228"/>
        <p:guide pos="1215"/>
        <p:guide orient="horz" pos="754"/>
        <p:guide orient="horz" pos="2092"/>
        <p:guide orient="horz" pos="1162"/>
        <p:guide orient="horz" pos="2387"/>
        <p:guide orient="horz" pos="731"/>
        <p:guide pos="3165"/>
        <p:guide orient="horz" pos="2432"/>
        <p:guide orient="horz" pos="2160"/>
        <p:guide orient="horz" pos="822"/>
        <p:guide orient="horz" pos="26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BPNETAPP01\MBP_uffici$\MBP-Uffici\1539-AD\1530-Ufficio%20Studi\Shared-AreaStudi\B-Data%20Specialists\MINEC23%20(2024)\AAA-MEZZOGIORNO\Z-SCORE%20MI%20Mezzogiorno%20ed.2024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21NOV_CST_3giu_grafici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PAPER\MB_MEZZ_21NOV_CST_3giu_grafici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ra.tagliacarne.it\dfs\IGTDFS\NewArch-IGT\Studi\2024\24T12STU0200_UC_Iniziativa%20di%20sistema\Medie_imprese_2024\MB_MEZZOGIORNO\MB_MEZZ_CST_3giu_grafici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MBPNETAPP01\MBP_uffici$\MBP-Uffici\1539-AD\1530-Ufficio%20Studi\Shared-AreaStudi\B-Data%20Specialists\MINEC23%20(2024)\AAA-MEZZOGIORNO\DATI%20DA%20MI%20+%20QUESTIONAR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32745"/>
            </a:solidFill>
          </c:spPr>
          <c:invertIfNegative val="0"/>
          <c:cat>
            <c:strRef>
              <c:f>'[Z-SCORE MI Mezzogiorno ed.2024.xlsx]grafico ANTROPIZZATA Sud'!$B$3:$B$10</c:f>
              <c:strCache>
                <c:ptCount val="8"/>
                <c:pt idx="0">
                  <c:v>    Sardegna</c:v>
                </c:pt>
                <c:pt idx="1">
                  <c:v>    Sicilia</c:v>
                </c:pt>
                <c:pt idx="2">
                  <c:v>    Basilicata</c:v>
                </c:pt>
                <c:pt idx="3">
                  <c:v>    Calabria</c:v>
                </c:pt>
                <c:pt idx="4">
                  <c:v>    Puglia</c:v>
                </c:pt>
                <c:pt idx="5">
                  <c:v>    Molise</c:v>
                </c:pt>
                <c:pt idx="6">
                  <c:v>    Campania</c:v>
                </c:pt>
                <c:pt idx="7">
                  <c:v>    Abruzzo</c:v>
                </c:pt>
              </c:strCache>
            </c:strRef>
          </c:cat>
          <c:val>
            <c:numRef>
              <c:f>'[Z-SCORE MI Mezzogiorno ed.2024.xlsx]grafico ANTROPIZZATA Sud'!$C$3:$C$10</c:f>
              <c:numCache>
                <c:formatCode>_(* #,##0.00_);_(* \(#,##0.00\);_(* "-"??_);_(@_)</c:formatCode>
                <c:ptCount val="8"/>
                <c:pt idx="0">
                  <c:v>0</c:v>
                </c:pt>
                <c:pt idx="1">
                  <c:v>3.2405445032635115E-2</c:v>
                </c:pt>
                <c:pt idx="2">
                  <c:v>0.15731482416188947</c:v>
                </c:pt>
                <c:pt idx="3">
                  <c:v>0.21105025052079374</c:v>
                </c:pt>
                <c:pt idx="4">
                  <c:v>0.36412169429297803</c:v>
                </c:pt>
                <c:pt idx="5">
                  <c:v>0.39790370845107248</c:v>
                </c:pt>
                <c:pt idx="6">
                  <c:v>0.91797821319800055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C4-4130-BCB0-AF262823C9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226624"/>
        <c:axId val="127228160"/>
      </c:barChart>
      <c:catAx>
        <c:axId val="127226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7228160"/>
        <c:crosses val="autoZero"/>
        <c:auto val="1"/>
        <c:lblAlgn val="ctr"/>
        <c:lblOffset val="100"/>
        <c:noMultiLvlLbl val="0"/>
      </c:catAx>
      <c:valAx>
        <c:axId val="127228160"/>
        <c:scaling>
          <c:orientation val="minMax"/>
          <c:max val="1"/>
        </c:scaling>
        <c:delete val="0"/>
        <c:axPos val="l"/>
        <c:numFmt formatCode="_(* #,##0.00_);_(* \(#,##0.00\);_(* &quot;-&quot;??_);_(@_)" sourceLinked="1"/>
        <c:majorTickMark val="out"/>
        <c:minorTickMark val="none"/>
        <c:tickLblPos val="nextTo"/>
        <c:crossAx val="1272266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13274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2745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'Imposizione fiscale'!$B$52:$K$52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'Imposizione fiscale'!$B$54:$K$54</c:f>
              <c:numCache>
                <c:formatCode>0.0</c:formatCode>
                <c:ptCount val="10"/>
                <c:pt idx="0">
                  <c:v>16.215984299385017</c:v>
                </c:pt>
                <c:pt idx="1">
                  <c:v>26.439821388098412</c:v>
                </c:pt>
                <c:pt idx="2">
                  <c:v>23.514344831548339</c:v>
                </c:pt>
                <c:pt idx="3">
                  <c:v>29.946551963612698</c:v>
                </c:pt>
                <c:pt idx="4">
                  <c:v>22.300430979094234</c:v>
                </c:pt>
                <c:pt idx="5">
                  <c:v>30.671351182431945</c:v>
                </c:pt>
                <c:pt idx="6">
                  <c:v>10.174957359922818</c:v>
                </c:pt>
                <c:pt idx="7">
                  <c:v>12.578779452593649</c:v>
                </c:pt>
                <c:pt idx="8">
                  <c:v>22.402638759428228</c:v>
                </c:pt>
                <c:pt idx="9">
                  <c:v>25.427895694440405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4D-4B6B-986E-DE23C0B29A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6320144"/>
        <c:axId val="1426320472"/>
      </c:lineChart>
      <c:catAx>
        <c:axId val="1426320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426320472"/>
        <c:crosses val="autoZero"/>
        <c:auto val="1"/>
        <c:lblAlgn val="ctr"/>
        <c:lblOffset val="100"/>
        <c:noMultiLvlLbl val="0"/>
      </c:catAx>
      <c:valAx>
        <c:axId val="1426320472"/>
        <c:scaling>
          <c:orientation val="minMax"/>
          <c:min val="5"/>
        </c:scaling>
        <c:delete val="1"/>
        <c:axPos val="l"/>
        <c:numFmt formatCode="0.0" sourceLinked="1"/>
        <c:majorTickMark val="out"/>
        <c:minorTickMark val="none"/>
        <c:tickLblPos val="nextTo"/>
        <c:crossAx val="142632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'Imposizione fiscale'!$A$49</c:f>
              <c:strCache>
                <c:ptCount val="1"/>
                <c:pt idx="0">
                  <c:v>MI Mezzogiorno</c:v>
                </c:pt>
              </c:strCache>
            </c:strRef>
          </c:tx>
          <c:spPr>
            <a:ln w="28575" cap="rnd">
              <a:solidFill>
                <a:srgbClr val="13274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2745"/>
              </a:solidFill>
              <a:ln w="9525"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'Imposizione fiscale'!$B$48:$K$48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'Imposizione fiscale'!$B$49:$K$49</c:f>
              <c:numCache>
                <c:formatCode>_-* #,##0.0_-;\-* #,##0.0_-;_-* "-"??_-;_-@_-</c:formatCode>
                <c:ptCount val="10"/>
                <c:pt idx="0">
                  <c:v>41.293115636232777</c:v>
                </c:pt>
                <c:pt idx="1">
                  <c:v>40.853434803288714</c:v>
                </c:pt>
                <c:pt idx="2">
                  <c:v>36.785658446686561</c:v>
                </c:pt>
                <c:pt idx="3">
                  <c:v>35.529523643761358</c:v>
                </c:pt>
                <c:pt idx="4">
                  <c:v>31.007822681435794</c:v>
                </c:pt>
                <c:pt idx="5">
                  <c:v>29.036766410174618</c:v>
                </c:pt>
                <c:pt idx="6">
                  <c:v>25.658649303312242</c:v>
                </c:pt>
                <c:pt idx="7">
                  <c:v>22.721154529273178</c:v>
                </c:pt>
                <c:pt idx="8">
                  <c:v>25.288289655637623</c:v>
                </c:pt>
                <c:pt idx="9">
                  <c:v>25.121465854509147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6-40EB-8105-34E52B6973D6}"/>
            </c:ext>
          </c:extLst>
        </c:ser>
        <c:ser>
          <c:idx val="1"/>
          <c:order val="1"/>
          <c:tx>
            <c:strRef>
              <c:f>'Imposizione fiscale'!$A$50</c:f>
              <c:strCache>
                <c:ptCount val="1"/>
                <c:pt idx="0">
                  <c:v>MI altre aree</c:v>
                </c:pt>
              </c:strCache>
            </c:strRef>
          </c:tx>
          <c:spPr>
            <a:ln w="28575" cap="rnd">
              <a:solidFill>
                <a:srgbClr val="269AD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69AD6"/>
              </a:solidFill>
              <a:ln w="9525">
                <a:noFill/>
              </a:ln>
              <a:effectLst/>
            </c:spPr>
          </c:marker>
          <c:dLbls>
            <c:dLbl>
              <c:idx val="7"/>
              <c:layout>
                <c:manualLayout>
                  <c:x val="-0.13446100262647037"/>
                  <c:y val="3.553018162393006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6-40EB-8105-34E52B6973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'Imposizione fiscale'!$B$48:$K$48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'Imposizione fiscale'!$B$50:$K$50</c:f>
              <c:numCache>
                <c:formatCode>_-* #,##0.0_-;\-* #,##0.0_-;_-* "-"??_-;_-@_-</c:formatCode>
                <c:ptCount val="10"/>
                <c:pt idx="0">
                  <c:v>37.819447867217114</c:v>
                </c:pt>
                <c:pt idx="1">
                  <c:v>35.720435766587052</c:v>
                </c:pt>
                <c:pt idx="2">
                  <c:v>32.874540544104079</c:v>
                </c:pt>
                <c:pt idx="3">
                  <c:v>31.752556593097168</c:v>
                </c:pt>
                <c:pt idx="4">
                  <c:v>28.525973664073845</c:v>
                </c:pt>
                <c:pt idx="5">
                  <c:v>25.51739970964703</c:v>
                </c:pt>
                <c:pt idx="6">
                  <c:v>24.588000117858943</c:v>
                </c:pt>
                <c:pt idx="7">
                  <c:v>21.513516731669711</c:v>
                </c:pt>
                <c:pt idx="8">
                  <c:v>23.399301936032561</c:v>
                </c:pt>
                <c:pt idx="9">
                  <c:v>23.482287890388363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06-40EB-8105-34E52B6973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6543784"/>
        <c:axId val="566540504"/>
      </c:lineChart>
      <c:catAx>
        <c:axId val="566543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6540504"/>
        <c:crosses val="autoZero"/>
        <c:auto val="1"/>
        <c:lblAlgn val="ctr"/>
        <c:lblOffset val="100"/>
        <c:noMultiLvlLbl val="0"/>
      </c:catAx>
      <c:valAx>
        <c:axId val="566540504"/>
        <c:scaling>
          <c:orientation val="minMax"/>
          <c:min val="2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566543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49890867108798E-2"/>
          <c:y val="4.4246439852527769E-2"/>
          <c:w val="0.95940387923976278"/>
          <c:h val="0.571047793837572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'LAVORATORI EXTRA-UE'!$B$21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0A7-4189-BFA2-9A182C610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'LAVORATORI EXTRA-UE'!$A$22:$A$25</c:f>
              <c:strCache>
                <c:ptCount val="4"/>
                <c:pt idx="0">
                  <c:v>Mancanza di disponibilità da parte dei lavoratori italiani</c:v>
                </c:pt>
                <c:pt idx="1">
                  <c:v>Mancanza di giovani italiani a causa del calo demografico</c:v>
                </c:pt>
                <c:pt idx="2">
                  <c:v>Minore costo del lavoro</c:v>
                </c:pt>
                <c:pt idx="3">
                  <c:v>Migliori competenze tecniche da parte dei lavoratori stranieri</c:v>
                </c:pt>
              </c:strCache>
            </c:strRef>
          </c:cat>
          <c:val>
            <c:numRef>
              <c:f>'LAVORATORI EXTRA-UE'!$B$22:$B$25</c:f>
              <c:numCache>
                <c:formatCode>0.0</c:formatCode>
                <c:ptCount val="4"/>
                <c:pt idx="0">
                  <c:v>61.9</c:v>
                </c:pt>
                <c:pt idx="1">
                  <c:v>28.6</c:v>
                </c:pt>
                <c:pt idx="2">
                  <c:v>9.5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A-489F-9188-E873BC7F851C}"/>
            </c:ext>
          </c:extLst>
        </c:ser>
        <c:ser>
          <c:idx val="1"/>
          <c:order val="1"/>
          <c:tx>
            <c:strRef>
              <c:f>'LAVORATORI EXTRA-UE'!$C$21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'LAVORATORI EXTRA-UE'!$A$22:$A$25</c:f>
              <c:strCache>
                <c:ptCount val="4"/>
                <c:pt idx="0">
                  <c:v>Mancanza di disponibilità da parte dei lavoratori italiani</c:v>
                </c:pt>
                <c:pt idx="1">
                  <c:v>Mancanza di giovani italiani a causa del calo demografico</c:v>
                </c:pt>
                <c:pt idx="2">
                  <c:v>Minore costo del lavoro</c:v>
                </c:pt>
                <c:pt idx="3">
                  <c:v>Migliori competenze tecniche da parte dei lavoratori stranieri</c:v>
                </c:pt>
              </c:strCache>
            </c:strRef>
          </c:cat>
          <c:val>
            <c:numRef>
              <c:f>'LAVORATORI EXTRA-UE'!$C$22:$C$25</c:f>
              <c:numCache>
                <c:formatCode>0.0</c:formatCode>
                <c:ptCount val="4"/>
                <c:pt idx="0">
                  <c:v>74.8</c:v>
                </c:pt>
                <c:pt idx="1">
                  <c:v>11.8</c:v>
                </c:pt>
                <c:pt idx="2">
                  <c:v>2.4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A-489F-9188-E873BC7F85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9581184"/>
        <c:axId val="79589376"/>
      </c:barChart>
      <c:catAx>
        <c:axId val="795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8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79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98342541436467"/>
          <c:y val="0.81005452674897116"/>
          <c:w val="0.30403314917127072"/>
          <c:h val="7.23528806584362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'Produzione all''estero'!$B$8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'Produzione all''estero'!$A$9:$A$10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'Produzione all''estero'!$B$9:$B$10</c:f>
              <c:numCache>
                <c:formatCode>0.0</c:formatCode>
                <c:ptCount val="2"/>
                <c:pt idx="0">
                  <c:v>4.6511627906976747</c:v>
                </c:pt>
                <c:pt idx="1">
                  <c:v>95.348837209302332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79-47FA-A4FA-4BA82AF15353}"/>
            </c:ext>
          </c:extLst>
        </c:ser>
        <c:ser>
          <c:idx val="1"/>
          <c:order val="1"/>
          <c:tx>
            <c:strRef>
              <c:f>'Produzione all''estero'!$C$8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'Produzione all''estero'!$A$9:$A$10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'Produzione all''estero'!$C$9:$C$10</c:f>
              <c:numCache>
                <c:formatCode>0.0</c:formatCode>
                <c:ptCount val="2"/>
                <c:pt idx="0">
                  <c:v>12.135922330097088</c:v>
                </c:pt>
                <c:pt idx="1">
                  <c:v>87.864077669902912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79-47FA-A4FA-4BA82AF153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122544"/>
        <c:axId val="1096123200"/>
      </c:barChart>
      <c:catAx>
        <c:axId val="109612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96123200"/>
        <c:crosses val="autoZero"/>
        <c:auto val="1"/>
        <c:lblAlgn val="ctr"/>
        <c:lblOffset val="100"/>
        <c:noMultiLvlLbl val="0"/>
      </c:catAx>
      <c:valAx>
        <c:axId val="10961232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96122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'Vendita sui mercati esteri'!$B$52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'Vendita sui mercati esteri'!$A$53:$A$57</c:f>
              <c:strCache>
                <c:ptCount val="5"/>
                <c:pt idx="0">
                  <c:v>Rete di vendita proprietaria</c:v>
                </c:pt>
                <c:pt idx="1">
                  <c:v>Intermediario importatore esclusivista</c:v>
                </c:pt>
                <c:pt idx="2">
                  <c:v>Intermediario importatore multimarca/generico</c:v>
                </c:pt>
                <c:pt idx="3">
                  <c:v>Vendita diretta ai reseller finali (catene di supermercati, retailer specializzati, ecc.)</c:v>
                </c:pt>
                <c:pt idx="4">
                  <c:v>E-commerce</c:v>
                </c:pt>
              </c:strCache>
            </c:strRef>
          </c:cat>
          <c:val>
            <c:numRef>
              <c:f>'Vendita sui mercati esteri'!$B$53:$B$57</c:f>
              <c:numCache>
                <c:formatCode>0.0</c:formatCode>
                <c:ptCount val="5"/>
                <c:pt idx="0">
                  <c:v>32.432432432432435</c:v>
                </c:pt>
                <c:pt idx="1">
                  <c:v>24.324324324324326</c:v>
                </c:pt>
                <c:pt idx="2">
                  <c:v>24.324324324324326</c:v>
                </c:pt>
                <c:pt idx="3">
                  <c:v>24.324324324324326</c:v>
                </c:pt>
                <c:pt idx="4">
                  <c:v>5.4054054054054053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88-4C4C-81A0-045109E81A2A}"/>
            </c:ext>
          </c:extLst>
        </c:ser>
        <c:ser>
          <c:idx val="1"/>
          <c:order val="1"/>
          <c:tx>
            <c:strRef>
              <c:f>'Vendita sui mercati esteri'!$C$52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'Vendita sui mercati esteri'!$A$53:$A$57</c:f>
              <c:strCache>
                <c:ptCount val="5"/>
                <c:pt idx="0">
                  <c:v>Rete di vendita proprietaria</c:v>
                </c:pt>
                <c:pt idx="1">
                  <c:v>Intermediario importatore esclusivista</c:v>
                </c:pt>
                <c:pt idx="2">
                  <c:v>Intermediario importatore multimarca/generico</c:v>
                </c:pt>
                <c:pt idx="3">
                  <c:v>Vendita diretta ai reseller finali (catene di supermercati, retailer specializzati, ecc.)</c:v>
                </c:pt>
                <c:pt idx="4">
                  <c:v>E-commerce</c:v>
                </c:pt>
              </c:strCache>
            </c:strRef>
          </c:cat>
          <c:val>
            <c:numRef>
              <c:f>'Vendita sui mercati esteri'!$C$53:$C$57</c:f>
              <c:numCache>
                <c:formatCode>0.0</c:formatCode>
                <c:ptCount val="5"/>
                <c:pt idx="0">
                  <c:v>47.55784061696658</c:v>
                </c:pt>
                <c:pt idx="1">
                  <c:v>25.96401028277635</c:v>
                </c:pt>
                <c:pt idx="2">
                  <c:v>30.077120822622106</c:v>
                </c:pt>
                <c:pt idx="3">
                  <c:v>20.308483290488432</c:v>
                </c:pt>
                <c:pt idx="4">
                  <c:v>5.1413881748071981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88-4C4C-81A0-045109E81A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728456"/>
        <c:axId val="563728784"/>
      </c:barChart>
      <c:catAx>
        <c:axId val="56372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3728784"/>
        <c:crosses val="autoZero"/>
        <c:auto val="1"/>
        <c:lblAlgn val="ctr"/>
        <c:lblOffset val="100"/>
        <c:noMultiLvlLbl val="0"/>
      </c:catAx>
      <c:valAx>
        <c:axId val="563728784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3728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67024241468161"/>
          <c:y val="0.79727113526570048"/>
          <c:w val="0.25465951517063679"/>
          <c:h val="0.118368961352657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'Vendita sui mercati esteri'!$B$21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149988996078616E-3"/>
                  <c:y val="1.4939787949120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409-4F80-9147-32CA5DEA4C5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409-4F80-9147-32CA5DEA4C5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409-4F80-9147-32CA5DEA4C5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409-4F80-9147-32CA5DEA4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'Vendita sui mercati esteri'!$A$22:$A$32</c:f>
              <c:strCache>
                <c:ptCount val="11"/>
                <c:pt idx="0">
                  <c:v>UE27</c:v>
                </c:pt>
                <c:pt idx="1">
                  <c:v>America del Nord</c:v>
                </c:pt>
                <c:pt idx="2">
                  <c:v>Africa del Nord e Medio Oriente</c:v>
                </c:pt>
                <c:pt idx="3">
                  <c:v>Altri Paesi europei non UE</c:v>
                </c:pt>
                <c:pt idx="4">
                  <c:v>America Latina</c:v>
                </c:pt>
                <c:pt idx="5">
                  <c:v>Regno Unito</c:v>
                </c:pt>
                <c:pt idx="6">
                  <c:v>Asia Sud Orientale e Oceania</c:v>
                </c:pt>
                <c:pt idx="7">
                  <c:v>Cina</c:v>
                </c:pt>
                <c:pt idx="8">
                  <c:v>Russia</c:v>
                </c:pt>
                <c:pt idx="9">
                  <c:v>India</c:v>
                </c:pt>
                <c:pt idx="10">
                  <c:v>Africa sub-sahariana</c:v>
                </c:pt>
              </c:strCache>
            </c:strRef>
          </c:cat>
          <c:val>
            <c:numRef>
              <c:f>'Vendita sui mercati esteri'!$B$22:$B$32</c:f>
              <c:numCache>
                <c:formatCode>0.0</c:formatCode>
                <c:ptCount val="11"/>
                <c:pt idx="0">
                  <c:v>91.891891891891902</c:v>
                </c:pt>
                <c:pt idx="1">
                  <c:v>29.72972972972973</c:v>
                </c:pt>
                <c:pt idx="2">
                  <c:v>21.621621621621621</c:v>
                </c:pt>
                <c:pt idx="3">
                  <c:v>18.918918918918919</c:v>
                </c:pt>
                <c:pt idx="4">
                  <c:v>13.513513513513514</c:v>
                </c:pt>
                <c:pt idx="5">
                  <c:v>10.810810810810811</c:v>
                </c:pt>
                <c:pt idx="6">
                  <c:v>8.1081081081081088</c:v>
                </c:pt>
                <c:pt idx="7">
                  <c:v>2.7027027027027026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09-4F80-9147-32CA5DEA4C5F}"/>
            </c:ext>
          </c:extLst>
        </c:ser>
        <c:ser>
          <c:idx val="1"/>
          <c:order val="1"/>
          <c:tx>
            <c:strRef>
              <c:f>'Vendita sui mercati esteri'!$C$21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'Vendita sui mercati esteri'!$A$22:$A$32</c:f>
              <c:strCache>
                <c:ptCount val="11"/>
                <c:pt idx="0">
                  <c:v>UE27</c:v>
                </c:pt>
                <c:pt idx="1">
                  <c:v>America del Nord</c:v>
                </c:pt>
                <c:pt idx="2">
                  <c:v>Africa del Nord e Medio Oriente</c:v>
                </c:pt>
                <c:pt idx="3">
                  <c:v>Altri Paesi europei non UE</c:v>
                </c:pt>
                <c:pt idx="4">
                  <c:v>America Latina</c:v>
                </c:pt>
                <c:pt idx="5">
                  <c:v>Regno Unito</c:v>
                </c:pt>
                <c:pt idx="6">
                  <c:v>Asia Sud Orientale e Oceania</c:v>
                </c:pt>
                <c:pt idx="7">
                  <c:v>Cina</c:v>
                </c:pt>
                <c:pt idx="8">
                  <c:v>Russia</c:v>
                </c:pt>
                <c:pt idx="9">
                  <c:v>India</c:v>
                </c:pt>
                <c:pt idx="10">
                  <c:v>Africa sub-sahariana</c:v>
                </c:pt>
              </c:strCache>
            </c:strRef>
          </c:cat>
          <c:val>
            <c:numRef>
              <c:f>'Vendita sui mercati esteri'!$C$22:$C$32</c:f>
              <c:numCache>
                <c:formatCode>0.0</c:formatCode>
                <c:ptCount val="11"/>
                <c:pt idx="0">
                  <c:v>90.101522842639596</c:v>
                </c:pt>
                <c:pt idx="1">
                  <c:v>41.370558375634516</c:v>
                </c:pt>
                <c:pt idx="2">
                  <c:v>25.888324873096447</c:v>
                </c:pt>
                <c:pt idx="3">
                  <c:v>26.142131979695431</c:v>
                </c:pt>
                <c:pt idx="4">
                  <c:v>20.050761421319795</c:v>
                </c:pt>
                <c:pt idx="5">
                  <c:v>28.934010152284262</c:v>
                </c:pt>
                <c:pt idx="6">
                  <c:v>17.258883248730964</c:v>
                </c:pt>
                <c:pt idx="7">
                  <c:v>13.451776649746192</c:v>
                </c:pt>
                <c:pt idx="8">
                  <c:v>7.3604060913705585</c:v>
                </c:pt>
                <c:pt idx="9">
                  <c:v>8.1218274111675122</c:v>
                </c:pt>
                <c:pt idx="10">
                  <c:v>3.2994923857868024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09-4F80-9147-32CA5DEA4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539832"/>
        <c:axId val="556536880"/>
      </c:barChart>
      <c:catAx>
        <c:axId val="556539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56536880"/>
        <c:crosses val="autoZero"/>
        <c:auto val="1"/>
        <c:lblAlgn val="ctr"/>
        <c:lblOffset val="100"/>
        <c:noMultiLvlLbl val="0"/>
      </c:catAx>
      <c:valAx>
        <c:axId val="55653688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56539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414742488341043"/>
          <c:y val="4.4246482228845023E-2"/>
          <c:w val="0.39707405579217891"/>
          <c:h val="0.8485714637052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'SUPPLY CHAIN'!$C$10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8F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1A-408A-811E-588EC2FD4F0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'SUPPLY CHAIN'!$B$11:$B$18</c:f>
              <c:strCache>
                <c:ptCount val="8"/>
                <c:pt idx="0">
                  <c:v>Nessuna strategia</c:v>
                </c:pt>
                <c:pt idx="1">
                  <c:v>Sostituzione dei prodotti nel medio-termine (oltre 6 mesi)</c:v>
                </c:pt>
                <c:pt idx="2">
                  <c:v>Sostituzione dei prodotti nel breve termine (entro 6 mesi)</c:v>
                </c:pt>
                <c:pt idx="3">
                  <c:v>Riduzione del numero dei fornitori</c:v>
                </c:pt>
                <c:pt idx="4">
                  <c:v>Sostituzione dei fornitori per una o più tipologie di materie prime/prodotti</c:v>
                </c:pt>
                <c:pt idx="5">
                  <c:v>Aumento delle scorte di magazzino</c:v>
                </c:pt>
                <c:pt idx="6">
                  <c:v>Rafforzamento della collaborazione con i fornitori</c:v>
                </c:pt>
                <c:pt idx="7">
                  <c:v>Diversificazione/Integrazione dei fornitori attuali con altri fornitori </c:v>
                </c:pt>
              </c:strCache>
            </c:strRef>
          </c:cat>
          <c:val>
            <c:numRef>
              <c:f>'SUPPLY CHAIN'!$C$11:$C$18</c:f>
              <c:numCache>
                <c:formatCode>0.0</c:formatCode>
                <c:ptCount val="8"/>
                <c:pt idx="0">
                  <c:v>21.5</c:v>
                </c:pt>
                <c:pt idx="1">
                  <c:v>2.1</c:v>
                </c:pt>
                <c:pt idx="2">
                  <c:v>1</c:v>
                </c:pt>
                <c:pt idx="3">
                  <c:v>3</c:v>
                </c:pt>
                <c:pt idx="4">
                  <c:v>7.8</c:v>
                </c:pt>
                <c:pt idx="5">
                  <c:v>20.3</c:v>
                </c:pt>
                <c:pt idx="6">
                  <c:v>30.9</c:v>
                </c:pt>
                <c:pt idx="7">
                  <c:v>54.9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1A-408A-811E-588EC2FD4F0B}"/>
            </c:ext>
          </c:extLst>
        </c:ser>
        <c:ser>
          <c:idx val="1"/>
          <c:order val="1"/>
          <c:tx>
            <c:strRef>
              <c:f>'SUPPLY CHAIN'!$D$10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17-4CC6-A0F1-5BEBC333479A}"/>
                </c:ext>
              </c:extLst>
            </c:dLbl>
            <c:dLbl>
              <c:idx val="6"/>
              <c:layout>
                <c:manualLayout>
                  <c:x val="1.6175047124153039E-3"/>
                  <c:y val="-4.35528120713307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7B-4D40-8E83-257D821FDEAE}"/>
                </c:ext>
              </c:extLst>
            </c:dLbl>
            <c:dLbl>
              <c:idx val="7"/>
              <c:layout>
                <c:manualLayout>
                  <c:x val="-1.1861564198577088E-16"/>
                  <c:y val="-2.17764060356652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7B-4D40-8E83-257D821FD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'SUPPLY CHAIN'!$B$11:$B$18</c:f>
              <c:strCache>
                <c:ptCount val="8"/>
                <c:pt idx="0">
                  <c:v>Nessuna strategia</c:v>
                </c:pt>
                <c:pt idx="1">
                  <c:v>Sostituzione dei prodotti nel medio-termine (oltre 6 mesi)</c:v>
                </c:pt>
                <c:pt idx="2">
                  <c:v>Sostituzione dei prodotti nel breve termine (entro 6 mesi)</c:v>
                </c:pt>
                <c:pt idx="3">
                  <c:v>Riduzione del numero dei fornitori</c:v>
                </c:pt>
                <c:pt idx="4">
                  <c:v>Sostituzione dei fornitori per una o più tipologie di materie prime/prodotti</c:v>
                </c:pt>
                <c:pt idx="5">
                  <c:v>Aumento delle scorte di magazzino</c:v>
                </c:pt>
                <c:pt idx="6">
                  <c:v>Rafforzamento della collaborazione con i fornitori</c:v>
                </c:pt>
                <c:pt idx="7">
                  <c:v>Diversificazione/Integrazione dei fornitori attuali con altri fornitori </c:v>
                </c:pt>
              </c:strCache>
            </c:strRef>
          </c:cat>
          <c:val>
            <c:numRef>
              <c:f>'SUPPLY CHAIN'!$D$11:$D$18</c:f>
              <c:numCache>
                <c:formatCode>0.0</c:formatCode>
                <c:ptCount val="8"/>
                <c:pt idx="0">
                  <c:v>27</c:v>
                </c:pt>
                <c:pt idx="1">
                  <c:v>0</c:v>
                </c:pt>
                <c:pt idx="2">
                  <c:v>1.6</c:v>
                </c:pt>
                <c:pt idx="3">
                  <c:v>4.8</c:v>
                </c:pt>
                <c:pt idx="4">
                  <c:v>9.5</c:v>
                </c:pt>
                <c:pt idx="5">
                  <c:v>25.4</c:v>
                </c:pt>
                <c:pt idx="6">
                  <c:v>28.6</c:v>
                </c:pt>
                <c:pt idx="7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1A-408A-811E-588EC2FD4F0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2"/>
        <c:axId val="79581184"/>
        <c:axId val="79589376"/>
      </c:barChart>
      <c:catAx>
        <c:axId val="7958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60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79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98060380118596E-2"/>
          <c:y val="4.4246526315122686E-2"/>
          <c:w val="0.95940387923976278"/>
          <c:h val="0.553602859805267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UE!$C$26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UE!$B$27:$B$31</c:f>
              <c:strCache>
                <c:ptCount val="5"/>
                <c:pt idx="0">
                  <c:v>Garantire la sicurezza energetica </c:v>
                </c:pt>
                <c:pt idx="1">
                  <c:v>Tutelare le imprese europee dalla concorrenza sleale extra-UE</c:v>
                </c:pt>
                <c:pt idx="2">
                  <c:v>Sviluppare accordi internazionali per garantire gli approvvigionamenti di materie prime</c:v>
                </c:pt>
                <c:pt idx="3">
                  <c:v>Facilitare gli scambi tra paesi dell’UE di beni, servizi, capitali e persone</c:v>
                </c:pt>
                <c:pt idx="4">
                  <c:v>Garantire politiche comuni europee per la ricerca di mano d’opera qualificata</c:v>
                </c:pt>
              </c:strCache>
            </c:strRef>
          </c:cat>
          <c:val>
            <c:numRef>
              <c:f>UE!$C$27:$C$31</c:f>
              <c:numCache>
                <c:formatCode>General</c:formatCode>
                <c:ptCount val="5"/>
                <c:pt idx="0">
                  <c:v>55.6</c:v>
                </c:pt>
                <c:pt idx="1">
                  <c:v>47.6</c:v>
                </c:pt>
                <c:pt idx="2">
                  <c:v>34.9</c:v>
                </c:pt>
                <c:pt idx="3">
                  <c:v>25.4</c:v>
                </c:pt>
                <c:pt idx="4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97-4964-95A6-836689A5CD65}"/>
            </c:ext>
          </c:extLst>
        </c:ser>
        <c:ser>
          <c:idx val="1"/>
          <c:order val="1"/>
          <c:tx>
            <c:strRef>
              <c:f>UE!$D$26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25,0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AAE8-4370-B2AF-5F20F9489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UE!$B$27:$B$31</c:f>
              <c:strCache>
                <c:ptCount val="5"/>
                <c:pt idx="0">
                  <c:v>Garantire la sicurezza energetica </c:v>
                </c:pt>
                <c:pt idx="1">
                  <c:v>Tutelare le imprese europee dalla concorrenza sleale extra-UE</c:v>
                </c:pt>
                <c:pt idx="2">
                  <c:v>Sviluppare accordi internazionali per garantire gli approvvigionamenti di materie prime</c:v>
                </c:pt>
                <c:pt idx="3">
                  <c:v>Facilitare gli scambi tra paesi dell’UE di beni, servizi, capitali e persone</c:v>
                </c:pt>
                <c:pt idx="4">
                  <c:v>Garantire politiche comuni europee per la ricerca di mano d’opera qualificata</c:v>
                </c:pt>
              </c:strCache>
            </c:strRef>
          </c:cat>
          <c:val>
            <c:numRef>
              <c:f>UE!$D$27:$D$31</c:f>
              <c:numCache>
                <c:formatCode>General</c:formatCode>
                <c:ptCount val="5"/>
                <c:pt idx="0">
                  <c:v>50.7</c:v>
                </c:pt>
                <c:pt idx="1">
                  <c:v>45.3</c:v>
                </c:pt>
                <c:pt idx="2">
                  <c:v>31.9</c:v>
                </c:pt>
                <c:pt idx="3">
                  <c:v>25</c:v>
                </c:pt>
                <c:pt idx="4">
                  <c:v>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197-4964-95A6-836689A5CD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9581184"/>
        <c:axId val="79589376"/>
      </c:barChart>
      <c:catAx>
        <c:axId val="795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48267463744053"/>
          <c:y val="2.0969307516427841E-2"/>
          <c:w val="0.35918733781434042"/>
          <c:h val="0.63076052611656319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BE9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861-4BB6-B4F2-2B40D18D20FC}"/>
              </c:ext>
            </c:extLst>
          </c:dPt>
          <c:dPt>
            <c:idx val="1"/>
            <c:bubble3D val="0"/>
            <c:spPr>
              <a:solidFill>
                <a:srgbClr val="132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861-4BB6-B4F2-2B40D18D20FC}"/>
              </c:ext>
            </c:extLst>
          </c:dPt>
          <c:dPt>
            <c:idx val="2"/>
            <c:bubble3D val="0"/>
            <c:spPr>
              <a:solidFill>
                <a:srgbClr val="2B8F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861-4BB6-B4F2-2B40D18D20FC}"/>
              </c:ext>
            </c:extLst>
          </c:dPt>
          <c:dPt>
            <c:idx val="3"/>
            <c:bubble3D val="0"/>
            <c:spPr>
              <a:solidFill>
                <a:srgbClr val="CECD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861-4BB6-B4F2-2B40D18D20FC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861-4BB6-B4F2-2B40D18D20FC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861-4BB6-B4F2-2B40D18D20F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861-4BB6-B4F2-2B40D18D20FC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12,6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861-4BB6-B4F2-2B40D18D20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GERMANIA!$C$28:$C$31</c:f>
              <c:strCache>
                <c:ptCount val="4"/>
                <c:pt idx="0">
                  <c:v>Effetti negativi su acquisto e vendita di beni/servizi</c:v>
                </c:pt>
                <c:pt idx="1">
                  <c:v>Nessun effetto, perché le relazioni commerciali (export-import) continueranno a rimanere stabili</c:v>
                </c:pt>
                <c:pt idx="2">
                  <c:v>Nessun effetto, perché non abbiamo relazioni commerciali con la Germania</c:v>
                </c:pt>
                <c:pt idx="3">
                  <c:v>Non sa</c:v>
                </c:pt>
              </c:strCache>
            </c:strRef>
          </c:cat>
          <c:val>
            <c:numRef>
              <c:f>GERMANIA!$D$28:$D$31</c:f>
              <c:numCache>
                <c:formatCode>General</c:formatCode>
                <c:ptCount val="4"/>
                <c:pt idx="0">
                  <c:v>28.6</c:v>
                </c:pt>
                <c:pt idx="1">
                  <c:v>30.2</c:v>
                </c:pt>
                <c:pt idx="2">
                  <c:v>28.6</c:v>
                </c:pt>
                <c:pt idx="3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861-4BB6-B4F2-2B40D18D20FC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193006217849905"/>
          <c:y val="0.69731907843432128"/>
          <c:w val="0.87520958830559259"/>
          <c:h val="0.280135546144601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094650246223"/>
          <c:y val="2.436430238287823E-2"/>
          <c:w val="0.35918733781434042"/>
          <c:h val="0.63076052611656319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BE9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E-486A-BDBD-41A2D7AC9EF2}"/>
              </c:ext>
            </c:extLst>
          </c:dPt>
          <c:dPt>
            <c:idx val="1"/>
            <c:bubble3D val="0"/>
            <c:spPr>
              <a:solidFill>
                <a:srgbClr val="132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E-486A-BDBD-41A2D7AC9EF2}"/>
              </c:ext>
            </c:extLst>
          </c:dPt>
          <c:dPt>
            <c:idx val="2"/>
            <c:bubble3D val="0"/>
            <c:spPr>
              <a:solidFill>
                <a:srgbClr val="2B8F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E-486A-BDBD-41A2D7AC9EF2}"/>
              </c:ext>
            </c:extLst>
          </c:dPt>
          <c:dPt>
            <c:idx val="3"/>
            <c:bubble3D val="0"/>
            <c:spPr>
              <a:solidFill>
                <a:srgbClr val="CECD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9E-486A-BDBD-41A2D7AC9EF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A9E-486A-BDBD-41A2D7AC9EF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A9E-486A-BDBD-41A2D7AC9EF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A9E-486A-BDBD-41A2D7AC9EF2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A9E-486A-BDBD-41A2D7AC9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GERMANIA!$C$28:$C$31</c:f>
              <c:strCache>
                <c:ptCount val="4"/>
                <c:pt idx="0">
                  <c:v>Effetti negativi su acquisto e vendita di beni/servizi</c:v>
                </c:pt>
                <c:pt idx="1">
                  <c:v>Nessun effetto, perché le relazioni commerciali (export-import) continueranno a rimanere stabili</c:v>
                </c:pt>
                <c:pt idx="2">
                  <c:v>Nessun effetto, perché non abbiamo relazioni commerciali con la Germania</c:v>
                </c:pt>
                <c:pt idx="3">
                  <c:v>Non sa</c:v>
                </c:pt>
              </c:strCache>
            </c:strRef>
          </c:cat>
          <c:val>
            <c:numRef>
              <c:f>GERMANIA!$E$28:$E$31</c:f>
              <c:numCache>
                <c:formatCode>General</c:formatCode>
                <c:ptCount val="4"/>
                <c:pt idx="0">
                  <c:v>36.9</c:v>
                </c:pt>
                <c:pt idx="1">
                  <c:v>29.9</c:v>
                </c:pt>
                <c:pt idx="2">
                  <c:v>24.1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9E-486A-BDBD-41A2D7AC9EF2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b="1"/>
              <a:t>MI Mezzogiorno</a:t>
            </a:r>
          </a:p>
        </c:rich>
      </c:tx>
      <c:layout>
        <c:manualLayout>
          <c:xMode val="edge"/>
          <c:yMode val="edge"/>
          <c:x val="0.80826759479740373"/>
          <c:y val="5.196733481811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Specializzazioni!$E$18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DEDED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Specializzazioni!$A$19:$A$25</c:f>
              <c:strCache>
                <c:ptCount val="7"/>
                <c:pt idx="0">
                  <c:v>Alimentare e bevande</c:v>
                </c:pt>
                <c:pt idx="1">
                  <c:v>Meccanico</c:v>
                </c:pt>
                <c:pt idx="2">
                  <c:v>Chimico e farmaceutico</c:v>
                </c:pt>
                <c:pt idx="3">
                  <c:v>Beni per la persona e la casa</c:v>
                </c:pt>
                <c:pt idx="4">
                  <c:v>Carta e stampa</c:v>
                </c:pt>
                <c:pt idx="5">
                  <c:v>Metallurgico</c:v>
                </c:pt>
                <c:pt idx="6">
                  <c:v>Altri settori</c:v>
                </c:pt>
              </c:strCache>
            </c:strRef>
          </c:cat>
          <c:val>
            <c:numRef>
              <c:f>Specializzazioni!$E$19:$E$25</c:f>
              <c:numCache>
                <c:formatCode>_-* #,##0.0_-;\-* #,##0.0_-;_-* "-"??_-;_-@_-</c:formatCode>
                <c:ptCount val="7"/>
                <c:pt idx="0">
                  <c:v>42.3</c:v>
                </c:pt>
                <c:pt idx="1">
                  <c:v>18.600000000000001</c:v>
                </c:pt>
                <c:pt idx="2">
                  <c:v>7.7</c:v>
                </c:pt>
                <c:pt idx="3">
                  <c:v>21.7</c:v>
                </c:pt>
                <c:pt idx="4">
                  <c:v>3.7</c:v>
                </c:pt>
                <c:pt idx="5">
                  <c:v>4.5</c:v>
                </c:pt>
                <c:pt idx="6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67-4BFF-9DEC-511A16339ED5}"/>
            </c:ext>
          </c:extLst>
        </c:ser>
        <c:ser>
          <c:idx val="1"/>
          <c:order val="1"/>
          <c:tx>
            <c:strRef>
              <c:f>Specializzazioni!$F$18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Specializzazioni!$A$19:$A$25</c:f>
              <c:strCache>
                <c:ptCount val="7"/>
                <c:pt idx="0">
                  <c:v>Alimentare e bevande</c:v>
                </c:pt>
                <c:pt idx="1">
                  <c:v>Meccanico</c:v>
                </c:pt>
                <c:pt idx="2">
                  <c:v>Chimico e farmaceutico</c:v>
                </c:pt>
                <c:pt idx="3">
                  <c:v>Beni per la persona e la casa</c:v>
                </c:pt>
                <c:pt idx="4">
                  <c:v>Carta e stampa</c:v>
                </c:pt>
                <c:pt idx="5">
                  <c:v>Metallurgico</c:v>
                </c:pt>
                <c:pt idx="6">
                  <c:v>Altri settori</c:v>
                </c:pt>
              </c:strCache>
            </c:strRef>
          </c:cat>
          <c:val>
            <c:numRef>
              <c:f>Specializzazioni!$F$19:$F$25</c:f>
              <c:numCache>
                <c:formatCode>_-* #,##0.0_-;\-* #,##0.0_-;_-* "-"??_-;_-@_-</c:formatCode>
                <c:ptCount val="7"/>
                <c:pt idx="0">
                  <c:v>43.7</c:v>
                </c:pt>
                <c:pt idx="1">
                  <c:v>22</c:v>
                </c:pt>
                <c:pt idx="2">
                  <c:v>12.8</c:v>
                </c:pt>
                <c:pt idx="3">
                  <c:v>12.3</c:v>
                </c:pt>
                <c:pt idx="4">
                  <c:v>4.4000000000000004</c:v>
                </c:pt>
                <c:pt idx="5">
                  <c:v>2.9</c:v>
                </c:pt>
                <c:pt idx="6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67-4BFF-9DEC-511A16339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1872760"/>
        <c:axId val="1121871776"/>
      </c:barChart>
      <c:catAx>
        <c:axId val="1121872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21871776"/>
        <c:crosses val="autoZero"/>
        <c:auto val="1"/>
        <c:lblAlgn val="ctr"/>
        <c:lblOffset val="100"/>
        <c:noMultiLvlLbl val="0"/>
      </c:catAx>
      <c:valAx>
        <c:axId val="1121871776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121872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Rischi!$B$19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0979393085642168E-3"/>
                  <c:y val="1.1234961075725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D8-4196-8AD0-3B59119AD3FB}"/>
                </c:ext>
              </c:extLst>
            </c:dLbl>
            <c:dLbl>
              <c:idx val="7"/>
              <c:layout>
                <c:manualLayout>
                  <c:x val="-1.0195878617128434E-2"/>
                  <c:y val="5.617480537862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D8-4196-8AD0-3B59119AD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Rischi!$A$20:$A$29</c:f>
              <c:strCache>
                <c:ptCount val="10"/>
                <c:pt idx="0">
                  <c:v>Complessità del quadro normativo e legale</c:v>
                </c:pt>
                <c:pt idx="1">
                  <c:v>Difficoltà a reperire e trattenere le competenze professionali</c:v>
                </c:pt>
                <c:pt idx="2">
                  <c:v>Cyber risk</c:v>
                </c:pt>
                <c:pt idx="3">
                  <c:v>Sicurezza e infortuni sul lavoro</c:v>
                </c:pt>
                <c:pt idx="4">
                  <c:v>Instabilità geopolitica e macroeconomica dei mercati di sbocco o approvvigionamento</c:v>
                </c:pt>
                <c:pt idx="5">
                  <c:v>Rottura delle catene di fornitura</c:v>
                </c:pt>
                <c:pt idx="6">
                  <c:v>Compromissione o perdita della reputazione aziendale</c:v>
                </c:pt>
                <c:pt idx="7">
                  <c:v>Obsolescenza tecnologica</c:v>
                </c:pt>
                <c:pt idx="8">
                  <c:v>Contraffazione o imitazione del prodotto</c:v>
                </c:pt>
                <c:pt idx="9">
                  <c:v>Esposizione a eventi meteo estremi o naturali di tipo catastrofale</c:v>
                </c:pt>
              </c:strCache>
            </c:strRef>
          </c:cat>
          <c:val>
            <c:numRef>
              <c:f>Rischi!$B$20:$B$29</c:f>
              <c:numCache>
                <c:formatCode>0.0</c:formatCode>
                <c:ptCount val="10"/>
                <c:pt idx="0">
                  <c:v>65.789473684210535</c:v>
                </c:pt>
                <c:pt idx="1">
                  <c:v>64.102564102564102</c:v>
                </c:pt>
                <c:pt idx="2">
                  <c:v>62.5</c:v>
                </c:pt>
                <c:pt idx="3">
                  <c:v>62.5</c:v>
                </c:pt>
                <c:pt idx="4">
                  <c:v>47.368421052631575</c:v>
                </c:pt>
                <c:pt idx="5">
                  <c:v>42.5</c:v>
                </c:pt>
                <c:pt idx="6">
                  <c:v>32.5</c:v>
                </c:pt>
                <c:pt idx="7">
                  <c:v>25.641025641025639</c:v>
                </c:pt>
                <c:pt idx="8">
                  <c:v>21.052631578947366</c:v>
                </c:pt>
                <c:pt idx="9">
                  <c:v>18.421052631578945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D8-4196-8AD0-3B59119AD3FB}"/>
            </c:ext>
          </c:extLst>
        </c:ser>
        <c:ser>
          <c:idx val="1"/>
          <c:order val="1"/>
          <c:tx>
            <c:strRef>
              <c:f>Rischi!$C$19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Rischi!$A$20:$A$29</c:f>
              <c:strCache>
                <c:ptCount val="10"/>
                <c:pt idx="0">
                  <c:v>Complessità del quadro normativo e legale</c:v>
                </c:pt>
                <c:pt idx="1">
                  <c:v>Difficoltà a reperire e trattenere le competenze professionali</c:v>
                </c:pt>
                <c:pt idx="2">
                  <c:v>Cyber risk</c:v>
                </c:pt>
                <c:pt idx="3">
                  <c:v>Sicurezza e infortuni sul lavoro</c:v>
                </c:pt>
                <c:pt idx="4">
                  <c:v>Instabilità geopolitica e macroeconomica dei mercati di sbocco o approvvigionamento</c:v>
                </c:pt>
                <c:pt idx="5">
                  <c:v>Rottura delle catene di fornitura</c:v>
                </c:pt>
                <c:pt idx="6">
                  <c:v>Compromissione o perdita della reputazione aziendale</c:v>
                </c:pt>
                <c:pt idx="7">
                  <c:v>Obsolescenza tecnologica</c:v>
                </c:pt>
                <c:pt idx="8">
                  <c:v>Contraffazione o imitazione del prodotto</c:v>
                </c:pt>
                <c:pt idx="9">
                  <c:v>Esposizione a eventi meteo estremi o naturali di tipo catastrofale</c:v>
                </c:pt>
              </c:strCache>
            </c:strRef>
          </c:cat>
          <c:val>
            <c:numRef>
              <c:f>Rischi!$C$20:$C$29</c:f>
              <c:numCache>
                <c:formatCode>0.0</c:formatCode>
                <c:ptCount val="10"/>
                <c:pt idx="0">
                  <c:v>69.129287598944586</c:v>
                </c:pt>
                <c:pt idx="1">
                  <c:v>70.725388601036272</c:v>
                </c:pt>
                <c:pt idx="2">
                  <c:v>64.248704663212436</c:v>
                </c:pt>
                <c:pt idx="3">
                  <c:v>58.39793281653747</c:v>
                </c:pt>
                <c:pt idx="4">
                  <c:v>59.530026109660575</c:v>
                </c:pt>
                <c:pt idx="5">
                  <c:v>32.898172323759788</c:v>
                </c:pt>
                <c:pt idx="6">
                  <c:v>30.971128608923888</c:v>
                </c:pt>
                <c:pt idx="7">
                  <c:v>24.479166666666664</c:v>
                </c:pt>
                <c:pt idx="8">
                  <c:v>26.96335078534031</c:v>
                </c:pt>
                <c:pt idx="9">
                  <c:v>19.270833333333336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D8-4196-8AD0-3B59119AD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3721240"/>
        <c:axId val="563730096"/>
      </c:barChart>
      <c:catAx>
        <c:axId val="563721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3730096"/>
        <c:crosses val="autoZero"/>
        <c:auto val="1"/>
        <c:lblAlgn val="ctr"/>
        <c:lblOffset val="100"/>
        <c:noMultiLvlLbl val="0"/>
      </c:catAx>
      <c:valAx>
        <c:axId val="5637300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63721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Rischi!$B$81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Rischi!$A$82:$A$85</c:f>
              <c:strCache>
                <c:ptCount val="4"/>
                <c:pt idx="0">
                  <c:v>Cyber risk</c:v>
                </c:pt>
                <c:pt idx="1">
                  <c:v>Sicurezza e infortuni sul lavoro</c:v>
                </c:pt>
                <c:pt idx="2">
                  <c:v>Rottura delle catene di fornitura</c:v>
                </c:pt>
                <c:pt idx="3">
                  <c:v>Difficoltà a reperire e trattenere le competenze professionali</c:v>
                </c:pt>
              </c:strCache>
            </c:strRef>
          </c:cat>
          <c:val>
            <c:numRef>
              <c:f>Rischi!$B$82:$B$85</c:f>
              <c:numCache>
                <c:formatCode>0.0</c:formatCode>
                <c:ptCount val="4"/>
                <c:pt idx="0">
                  <c:v>8.6538461538461533</c:v>
                </c:pt>
                <c:pt idx="1">
                  <c:v>36.057692307692307</c:v>
                </c:pt>
                <c:pt idx="2">
                  <c:v>18.269230769230766</c:v>
                </c:pt>
                <c:pt idx="3">
                  <c:v>42.788461538461533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C-4419-9CE0-CE1F4BD775C8}"/>
            </c:ext>
          </c:extLst>
        </c:ser>
        <c:ser>
          <c:idx val="1"/>
          <c:order val="1"/>
          <c:tx>
            <c:strRef>
              <c:f>Rischi!$C$81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Rischi!$A$82:$A$85</c:f>
              <c:strCache>
                <c:ptCount val="4"/>
                <c:pt idx="0">
                  <c:v>Cyber risk</c:v>
                </c:pt>
                <c:pt idx="1">
                  <c:v>Sicurezza e infortuni sul lavoro</c:v>
                </c:pt>
                <c:pt idx="2">
                  <c:v>Rottura delle catene di fornitura</c:v>
                </c:pt>
                <c:pt idx="3">
                  <c:v>Difficoltà a reperire e trattenere le competenze professionali</c:v>
                </c:pt>
              </c:strCache>
            </c:strRef>
          </c:cat>
          <c:val>
            <c:numRef>
              <c:f>Rischi!$C$82:$C$85</c:f>
              <c:numCache>
                <c:formatCode>0.0</c:formatCode>
                <c:ptCount val="4"/>
                <c:pt idx="0">
                  <c:v>9.0909090909090917</c:v>
                </c:pt>
                <c:pt idx="1">
                  <c:v>18.181818181818183</c:v>
                </c:pt>
                <c:pt idx="2">
                  <c:v>36.363636363636367</c:v>
                </c:pt>
                <c:pt idx="3">
                  <c:v>81.818181818181827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3C-4419-9CE0-CE1F4BD77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3731736"/>
        <c:axId val="563733704"/>
      </c:barChart>
      <c:catAx>
        <c:axId val="563731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3733704"/>
        <c:crosses val="autoZero"/>
        <c:auto val="1"/>
        <c:lblAlgn val="ctr"/>
        <c:lblOffset val="100"/>
        <c:noMultiLvlLbl val="0"/>
      </c:catAx>
      <c:valAx>
        <c:axId val="56373370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63731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154527023742334E-2"/>
          <c:y val="4.807371586368888E-2"/>
          <c:w val="0.92107625547791239"/>
          <c:h val="0.70430373206530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RISCHI!$C$23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RISCHI!$B$24:$B$25</c:f>
              <c:strCache>
                <c:ptCount val="2"/>
                <c:pt idx="0">
                  <c:v>2021-23</c:v>
                </c:pt>
                <c:pt idx="1">
                  <c:v>2024-26</c:v>
                </c:pt>
              </c:strCache>
            </c:strRef>
          </c:cat>
          <c:val>
            <c:numRef>
              <c:f>RISCHI!$C$24:$C$25</c:f>
              <c:numCache>
                <c:formatCode>General</c:formatCode>
                <c:ptCount val="2"/>
                <c:pt idx="0">
                  <c:v>50.8</c:v>
                </c:pt>
                <c:pt idx="1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2D-4B76-8174-01C4836F7A8E}"/>
            </c:ext>
          </c:extLst>
        </c:ser>
        <c:ser>
          <c:idx val="1"/>
          <c:order val="1"/>
          <c:tx>
            <c:strRef>
              <c:f>RISCHI!$D$23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RISCHI!$B$24:$B$25</c:f>
              <c:strCache>
                <c:ptCount val="2"/>
                <c:pt idx="0">
                  <c:v>2021-23</c:v>
                </c:pt>
                <c:pt idx="1">
                  <c:v>2024-26</c:v>
                </c:pt>
              </c:strCache>
            </c:strRef>
          </c:cat>
          <c:val>
            <c:numRef>
              <c:f>RISCHI!$D$24:$D$25</c:f>
              <c:numCache>
                <c:formatCode>General</c:formatCode>
                <c:ptCount val="2"/>
                <c:pt idx="0">
                  <c:v>46.3</c:v>
                </c:pt>
                <c:pt idx="1">
                  <c:v>47.6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2D-4B76-8174-01C4836F7A8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46020351"/>
        <c:axId val="1946020767"/>
      </c:barChart>
      <c:catAx>
        <c:axId val="194602035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946020767"/>
        <c:crosses val="autoZero"/>
        <c:auto val="1"/>
        <c:lblAlgn val="ctr"/>
        <c:lblOffset val="100"/>
        <c:noMultiLvlLbl val="0"/>
      </c:catAx>
      <c:valAx>
        <c:axId val="1946020767"/>
        <c:scaling>
          <c:orientation val="minMax"/>
          <c:max val="6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46020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'Attività innovative'!$B$20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'Attività innovative'!$A$21:$A$28</c:f>
              <c:strCache>
                <c:ptCount val="8"/>
                <c:pt idx="0">
                  <c:v>Acquisizione di macchinari, attrezzature e impianti tecnologicamente avanzati</c:v>
                </c:pt>
                <c:pt idx="1">
                  <c:v>Acquisizione o sviluppo di nuovi software, database o servizi per l’analisi dei dati sia produttivi che di mercato</c:v>
                </c:pt>
                <c:pt idx="2">
                  <c:v>Innovazione di prodotto e/o processo, senza brevettazione</c:v>
                </c:pt>
                <c:pt idx="3">
                  <c:v>Acquisizione di hardware informatici, apparati di rete e di telecomunicazioni</c:v>
                </c:pt>
                <c:pt idx="4">
                  <c:v>Innovazione nel packaging dei prodotti</c:v>
                </c:pt>
                <c:pt idx="5">
                  <c:v>Innovazione delle campagne comunicative e di marketing</c:v>
                </c:pt>
                <c:pt idx="6">
                  <c:v>Acquisizione da terzi e/o sviluppo in proprio di nuovi brevetti e loro registrazione</c:v>
                </c:pt>
                <c:pt idx="7">
                  <c:v>Collaborazione con Istituti di ricerca</c:v>
                </c:pt>
              </c:strCache>
            </c:strRef>
          </c:cat>
          <c:val>
            <c:numRef>
              <c:f>'Attività innovative'!$B$21:$B$28</c:f>
              <c:numCache>
                <c:formatCode>0.0</c:formatCode>
                <c:ptCount val="8"/>
                <c:pt idx="0">
                  <c:v>86.111111111111114</c:v>
                </c:pt>
                <c:pt idx="1">
                  <c:v>55.555555555555557</c:v>
                </c:pt>
                <c:pt idx="2">
                  <c:v>50</c:v>
                </c:pt>
                <c:pt idx="3">
                  <c:v>47.222222222222221</c:v>
                </c:pt>
                <c:pt idx="4">
                  <c:v>33.333333333333329</c:v>
                </c:pt>
                <c:pt idx="5">
                  <c:v>33.333333333333329</c:v>
                </c:pt>
                <c:pt idx="6">
                  <c:v>25</c:v>
                </c:pt>
                <c:pt idx="7">
                  <c:v>22.222222222222221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6C-4109-A31B-4AF6141DECC3}"/>
            </c:ext>
          </c:extLst>
        </c:ser>
        <c:ser>
          <c:idx val="1"/>
          <c:order val="1"/>
          <c:tx>
            <c:strRef>
              <c:f>'Attività innovative'!$C$20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'Attività innovative'!$A$21:$A$28</c:f>
              <c:strCache>
                <c:ptCount val="8"/>
                <c:pt idx="0">
                  <c:v>Acquisizione di macchinari, attrezzature e impianti tecnologicamente avanzati</c:v>
                </c:pt>
                <c:pt idx="1">
                  <c:v>Acquisizione o sviluppo di nuovi software, database o servizi per l’analisi dei dati sia produttivi che di mercato</c:v>
                </c:pt>
                <c:pt idx="2">
                  <c:v>Innovazione di prodotto e/o processo, senza brevettazione</c:v>
                </c:pt>
                <c:pt idx="3">
                  <c:v>Acquisizione di hardware informatici, apparati di rete e di telecomunicazioni</c:v>
                </c:pt>
                <c:pt idx="4">
                  <c:v>Innovazione nel packaging dei prodotti</c:v>
                </c:pt>
                <c:pt idx="5">
                  <c:v>Innovazione delle campagne comunicative e di marketing</c:v>
                </c:pt>
                <c:pt idx="6">
                  <c:v>Acquisizione da terzi e/o sviluppo in proprio di nuovi brevetti e loro registrazione</c:v>
                </c:pt>
                <c:pt idx="7">
                  <c:v>Collaborazione con Istituti di ricerca</c:v>
                </c:pt>
              </c:strCache>
            </c:strRef>
          </c:cat>
          <c:val>
            <c:numRef>
              <c:f>'Attività innovative'!$C$21:$C$28</c:f>
              <c:numCache>
                <c:formatCode>0.0</c:formatCode>
                <c:ptCount val="8"/>
                <c:pt idx="0">
                  <c:v>76.883116883116884</c:v>
                </c:pt>
                <c:pt idx="1">
                  <c:v>50.909090909090907</c:v>
                </c:pt>
                <c:pt idx="2">
                  <c:v>71.428571428571431</c:v>
                </c:pt>
                <c:pt idx="3">
                  <c:v>41.818181818181813</c:v>
                </c:pt>
                <c:pt idx="4">
                  <c:v>22.077922077922079</c:v>
                </c:pt>
                <c:pt idx="5">
                  <c:v>36.103896103896105</c:v>
                </c:pt>
                <c:pt idx="6">
                  <c:v>20.519480519480521</c:v>
                </c:pt>
                <c:pt idx="7">
                  <c:v>21.298701298701296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6C-4109-A31B-4AF6141DEC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6772248"/>
        <c:axId val="1026776512"/>
      </c:barChart>
      <c:catAx>
        <c:axId val="1026772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26776512"/>
        <c:crosses val="autoZero"/>
        <c:auto val="1"/>
        <c:lblAlgn val="ctr"/>
        <c:lblOffset val="100"/>
        <c:noMultiLvlLbl val="0"/>
      </c:catAx>
      <c:valAx>
        <c:axId val="102677651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02677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Tecnologie!$B$20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1.2993506537969174E-16"/>
                  <c:y val="1.22492283950617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2D7-4841-B5FA-CCF544F88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Tecnologie!$A$21:$A$29</c:f>
              <c:strCache>
                <c:ptCount val="9"/>
                <c:pt idx="0">
                  <c:v>Piattaforme per l’e-commerce</c:v>
                </c:pt>
                <c:pt idx="1">
                  <c:v>Applicazione/Interfaccia innovative per la gestione dei clienti</c:v>
                </c:pt>
                <c:pt idx="2">
                  <c:v>Nuovi materiali</c:v>
                </c:pt>
                <c:pt idx="3">
                  <c:v>Potenziamento delle soluzioni per il personale (smart working, e-learning, ecc)</c:v>
                </c:pt>
                <c:pt idx="4">
                  <c:v>Analisi dati di produzione (M2M, etichette per l’identificazione RFID, scanner ED, ecc.)</c:v>
                </c:pt>
                <c:pt idx="5">
                  <c:v>Potenziamento della cybersecurity</c:v>
                </c:pt>
                <c:pt idx="6">
                  <c:v>Ottimizzazione di magazzino e logistica e dei rapporti con i fornitori</c:v>
                </c:pt>
                <c:pt idx="7">
                  <c:v>Sistemi gestionali avanzati (ERP o altri) e/o sistemi di produzione additiva (stampa 3D)</c:v>
                </c:pt>
                <c:pt idx="8">
                  <c:v>Digitalizzazione dei processi (impianti 4.0, IOT, Advanced Manufacturing, Robotica, ecc.)</c:v>
                </c:pt>
              </c:strCache>
            </c:strRef>
          </c:cat>
          <c:val>
            <c:numRef>
              <c:f>Tecnologie!$B$21:$B$29</c:f>
              <c:numCache>
                <c:formatCode>0.0</c:formatCode>
                <c:ptCount val="9"/>
                <c:pt idx="0">
                  <c:v>9.2105263157894726</c:v>
                </c:pt>
                <c:pt idx="1">
                  <c:v>16.842105263157894</c:v>
                </c:pt>
                <c:pt idx="2">
                  <c:v>15.789473684210526</c:v>
                </c:pt>
                <c:pt idx="3">
                  <c:v>26.842105263157894</c:v>
                </c:pt>
                <c:pt idx="4">
                  <c:v>20.263157894736842</c:v>
                </c:pt>
                <c:pt idx="5">
                  <c:v>45.526315789473685</c:v>
                </c:pt>
                <c:pt idx="6">
                  <c:v>45.263157894736842</c:v>
                </c:pt>
                <c:pt idx="7">
                  <c:v>57.368421052631582</c:v>
                </c:pt>
                <c:pt idx="8">
                  <c:v>85.526315789473685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D7-4841-B5FA-CCF544F887BA}"/>
            </c:ext>
          </c:extLst>
        </c:ser>
        <c:ser>
          <c:idx val="1"/>
          <c:order val="1"/>
          <c:tx>
            <c:strRef>
              <c:f>Tecnologie!$C$20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718622690998382E-3"/>
                  <c:y val="-8.1661522633744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2D7-4841-B5FA-CCF544F887BA}"/>
                </c:ext>
              </c:extLst>
            </c:dLbl>
            <c:dLbl>
              <c:idx val="1"/>
              <c:layout>
                <c:manualLayout>
                  <c:x val="0"/>
                  <c:y val="-2.04153806584362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BE-4D01-98C2-09A531739DDA}"/>
                </c:ext>
              </c:extLst>
            </c:dLbl>
            <c:dLbl>
              <c:idx val="2"/>
              <c:layout>
                <c:manualLayout>
                  <c:x val="-1.0631173614599095E-2"/>
                  <c:y val="-4.08307613168724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2D7-4841-B5FA-CCF544F887BA}"/>
                </c:ext>
              </c:extLst>
            </c:dLbl>
            <c:dLbl>
              <c:idx val="3"/>
              <c:layout>
                <c:manualLayout>
                  <c:x val="0"/>
                  <c:y val="-8.1661522633744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BE-4D01-98C2-09A531739DDA}"/>
                </c:ext>
              </c:extLst>
            </c:dLbl>
            <c:dLbl>
              <c:idx val="4"/>
              <c:layout>
                <c:manualLayout>
                  <c:x val="-1.7718622690998382E-3"/>
                  <c:y val="-1.633230452674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2D7-4841-B5FA-CCF544F887BA}"/>
                </c:ext>
              </c:extLst>
            </c:dLbl>
            <c:dLbl>
              <c:idx val="5"/>
              <c:layout>
                <c:manualLayout>
                  <c:x val="0"/>
                  <c:y val="-8.166152263374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BE-4D01-98C2-09A531739DDA}"/>
                </c:ext>
              </c:extLst>
            </c:dLbl>
            <c:dLbl>
              <c:idx val="7"/>
              <c:layout>
                <c:manualLayout>
                  <c:x val="-1.7718622690999681E-3"/>
                  <c:y val="-8.1661522633744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2D7-4841-B5FA-CCF544F887BA}"/>
                </c:ext>
              </c:extLst>
            </c:dLbl>
            <c:dLbl>
              <c:idx val="8"/>
              <c:layout>
                <c:manualLayout>
                  <c:x val="-1.2993506537969174E-16"/>
                  <c:y val="-2.04153806584362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D7-4841-B5FA-CCF544F887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Tecnologie!$A$21:$A$29</c:f>
              <c:strCache>
                <c:ptCount val="9"/>
                <c:pt idx="0">
                  <c:v>Piattaforme per l’e-commerce</c:v>
                </c:pt>
                <c:pt idx="1">
                  <c:v>Applicazione/Interfaccia innovative per la gestione dei clienti</c:v>
                </c:pt>
                <c:pt idx="2">
                  <c:v>Nuovi materiali</c:v>
                </c:pt>
                <c:pt idx="3">
                  <c:v>Potenziamento delle soluzioni per il personale (smart working, e-learning, ecc)</c:v>
                </c:pt>
                <c:pt idx="4">
                  <c:v>Analisi dati di produzione (M2M, etichette per l’identificazione RFID, scanner ED, ecc.)</c:v>
                </c:pt>
                <c:pt idx="5">
                  <c:v>Potenziamento della cybersecurity</c:v>
                </c:pt>
                <c:pt idx="6">
                  <c:v>Ottimizzazione di magazzino e logistica e dei rapporti con i fornitori</c:v>
                </c:pt>
                <c:pt idx="7">
                  <c:v>Sistemi gestionali avanzati (ERP o altri) e/o sistemi di produzione additiva (stampa 3D)</c:v>
                </c:pt>
                <c:pt idx="8">
                  <c:v>Digitalizzazione dei processi (impianti 4.0, IOT, Advanced Manufacturing, Robotica, ecc.)</c:v>
                </c:pt>
              </c:strCache>
            </c:strRef>
          </c:cat>
          <c:val>
            <c:numRef>
              <c:f>Tecnologie!$C$21:$C$29</c:f>
              <c:numCache>
                <c:formatCode>0.0</c:formatCode>
                <c:ptCount val="9"/>
                <c:pt idx="0">
                  <c:v>5.2631578947368416</c:v>
                </c:pt>
                <c:pt idx="1">
                  <c:v>10.526315789473683</c:v>
                </c:pt>
                <c:pt idx="2">
                  <c:v>10.526315789473683</c:v>
                </c:pt>
                <c:pt idx="3">
                  <c:v>15.789473684210526</c:v>
                </c:pt>
                <c:pt idx="4">
                  <c:v>21.052631578947366</c:v>
                </c:pt>
                <c:pt idx="5">
                  <c:v>50</c:v>
                </c:pt>
                <c:pt idx="6">
                  <c:v>52.631578947368418</c:v>
                </c:pt>
                <c:pt idx="7">
                  <c:v>55.26315789473685</c:v>
                </c:pt>
                <c:pt idx="8">
                  <c:v>78.94736842105263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D7-4841-B5FA-CCF544F88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2510360"/>
        <c:axId val="562511016"/>
      </c:barChart>
      <c:catAx>
        <c:axId val="562510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62511016"/>
        <c:crosses val="autoZero"/>
        <c:auto val="1"/>
        <c:lblAlgn val="ctr"/>
        <c:lblOffset val="100"/>
        <c:noMultiLvlLbl val="0"/>
      </c:catAx>
      <c:valAx>
        <c:axId val="562511016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562510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094650246223"/>
          <c:y val="2.436430238287823E-2"/>
          <c:w val="0.35918733781434042"/>
          <c:h val="0.63076052611656319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BE9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937-4673-839A-D1BFA91AEC8B}"/>
              </c:ext>
            </c:extLst>
          </c:dPt>
          <c:dPt>
            <c:idx val="1"/>
            <c:bubble3D val="0"/>
            <c:spPr>
              <a:solidFill>
                <a:srgbClr val="2B8F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937-4673-839A-D1BFA91AEC8B}"/>
              </c:ext>
            </c:extLst>
          </c:dPt>
          <c:dPt>
            <c:idx val="2"/>
            <c:bubble3D val="0"/>
            <c:spPr>
              <a:solidFill>
                <a:srgbClr val="132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937-4673-839A-D1BFA91AEC8B}"/>
              </c:ext>
            </c:extLst>
          </c:dPt>
          <c:dPt>
            <c:idx val="3"/>
            <c:bubble3D val="0"/>
            <c:spPr>
              <a:solidFill>
                <a:srgbClr val="CECD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937-4673-839A-D1BFA91AEC8B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8937-4673-839A-D1BFA91AEC8B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3,9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37-4673-839A-D1BFA91AEC8B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937-4673-839A-D1BFA91AEC8B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8937-4673-839A-D1BFA91AEC8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'INV. TECNOLOGIE 4.0 S'!$C$28:$C$31</c:f>
              <c:strCache>
                <c:ptCount val="3"/>
                <c:pt idx="0">
                  <c:v>MI NON investitrici</c:v>
                </c:pt>
                <c:pt idx="1">
                  <c:v>MI investitrici nel 4.0 che NON hanno cambiato il modello di busness</c:v>
                </c:pt>
                <c:pt idx="2">
                  <c:v>MI investitrici nel 4.0 E che hanno cambiato il modello di busness</c:v>
                </c:pt>
              </c:strCache>
            </c:strRef>
          </c:cat>
          <c:val>
            <c:numRef>
              <c:f>'INV. TECNOLOGIE 4.0 S'!$E$28:$E$31</c:f>
              <c:numCache>
                <c:formatCode>0.0</c:formatCode>
                <c:ptCount val="4"/>
                <c:pt idx="0">
                  <c:v>17.851239669421489</c:v>
                </c:pt>
                <c:pt idx="1">
                  <c:v>3.9669421487603307</c:v>
                </c:pt>
                <c:pt idx="2">
                  <c:v>78.181818181818187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937-4673-839A-D1BFA91AEC8B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48267463744053"/>
          <c:y val="2.0969307516427841E-2"/>
          <c:w val="0.28105438798605037"/>
          <c:h val="0.61342645908209781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BE9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5D9-4CDF-BA98-70EB5E7EBBD1}"/>
              </c:ext>
            </c:extLst>
          </c:dPt>
          <c:dPt>
            <c:idx val="1"/>
            <c:bubble3D val="0"/>
            <c:spPr>
              <a:solidFill>
                <a:srgbClr val="2B8F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5D9-4CDF-BA98-70EB5E7EBBD1}"/>
              </c:ext>
            </c:extLst>
          </c:dPt>
          <c:dPt>
            <c:idx val="2"/>
            <c:bubble3D val="0"/>
            <c:spPr>
              <a:solidFill>
                <a:srgbClr val="132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5D9-4CDF-BA98-70EB5E7EBBD1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13274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5D9-4CDF-BA98-70EB5E7EBBD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'INV. TECNOLOGIE 4.0 S'!$C$28:$C$30</c:f>
              <c:strCache>
                <c:ptCount val="3"/>
                <c:pt idx="0">
                  <c:v>MI NON investitrici</c:v>
                </c:pt>
                <c:pt idx="1">
                  <c:v>MI investitrici nel 4.0 che NON hanno cambiato il modello di business</c:v>
                </c:pt>
                <c:pt idx="2">
                  <c:v>MI investitrici nel 4.0 E che hanno cambiato il modello di business</c:v>
                </c:pt>
              </c:strCache>
            </c:strRef>
          </c:cat>
          <c:val>
            <c:numRef>
              <c:f>'INV. TECNOLOGIE 4.0 S'!$D$28:$D$30</c:f>
              <c:numCache>
                <c:formatCode>0.0</c:formatCode>
                <c:ptCount val="3"/>
                <c:pt idx="0">
                  <c:v>12.698412698412698</c:v>
                </c:pt>
                <c:pt idx="1">
                  <c:v>6.3492063492063489</c:v>
                </c:pt>
                <c:pt idx="2">
                  <c:v>80.952380952380949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5D9-4CDF-BA98-70EB5E7EBBD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9060807503434333E-2"/>
          <c:y val="0.69731913721853189"/>
          <c:w val="0.89807894433630253"/>
          <c:h val="0.20883977103005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5977775990921321E-2"/>
          <c:w val="0.99357059698173433"/>
          <c:h val="0.628167654393821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'TECNOLOGIE 4.0 -MB'!$C$23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'TECNOLOGIE 4.0 -MB'!$B$24:$B$27</c:f>
              <c:strCache>
                <c:ptCount val="4"/>
                <c:pt idx="0">
                  <c:v>Organizzazione interna dell’impresa</c:v>
                </c:pt>
                <c:pt idx="1">
                  <c:v>Assetto tecnologico, processi, prodotti/servizi </c:v>
                </c:pt>
                <c:pt idx="2">
                  <c:v>Rapporti esterni dell’impresa, maggiore integrazione e collaborazione con fornitori e/o clienti</c:v>
                </c:pt>
                <c:pt idx="3">
                  <c:v>Modalità di vendita e commercializzazione dei prodotti/servizi</c:v>
                </c:pt>
              </c:strCache>
            </c:strRef>
          </c:cat>
          <c:val>
            <c:numRef>
              <c:f>'TECNOLOGIE 4.0 -MB'!$C$24:$C$27</c:f>
              <c:numCache>
                <c:formatCode>General</c:formatCode>
                <c:ptCount val="4"/>
                <c:pt idx="0">
                  <c:v>69.099999999999994</c:v>
                </c:pt>
                <c:pt idx="1">
                  <c:v>49.1</c:v>
                </c:pt>
                <c:pt idx="2">
                  <c:v>23.6</c:v>
                </c:pt>
                <c:pt idx="3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5-4959-9944-68DB8360C424}"/>
            </c:ext>
          </c:extLst>
        </c:ser>
        <c:ser>
          <c:idx val="1"/>
          <c:order val="1"/>
          <c:tx>
            <c:strRef>
              <c:f>'TECNOLOGIE 4.0 -MB'!$D$23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'TECNOLOGIE 4.0 -MB'!$B$24:$B$27</c:f>
              <c:strCache>
                <c:ptCount val="4"/>
                <c:pt idx="0">
                  <c:v>Organizzazione interna dell’impresa</c:v>
                </c:pt>
                <c:pt idx="1">
                  <c:v>Assetto tecnologico, processi, prodotti/servizi </c:v>
                </c:pt>
                <c:pt idx="2">
                  <c:v>Rapporti esterni dell’impresa, maggiore integrazione e collaborazione con fornitori e/o clienti</c:v>
                </c:pt>
                <c:pt idx="3">
                  <c:v>Modalità di vendita e commercializzazione dei prodotti/servizi</c:v>
                </c:pt>
              </c:strCache>
            </c:strRef>
          </c:cat>
          <c:val>
            <c:numRef>
              <c:f>'TECNOLOGIE 4.0 -MB'!$D$24:$D$27</c:f>
              <c:numCache>
                <c:formatCode>General</c:formatCode>
                <c:ptCount val="4"/>
                <c:pt idx="0">
                  <c:v>76.7</c:v>
                </c:pt>
                <c:pt idx="1">
                  <c:v>57.7</c:v>
                </c:pt>
                <c:pt idx="2">
                  <c:v>13.9</c:v>
                </c:pt>
                <c:pt idx="3">
                  <c:v>12.1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5-4959-9944-68DB8360C4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2"/>
        <c:overlap val="-27"/>
        <c:axId val="79581184"/>
        <c:axId val="79589376"/>
      </c:barChart>
      <c:catAx>
        <c:axId val="795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79581184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49890867108798E-2"/>
          <c:y val="4.4246439852527769E-2"/>
          <c:w val="0.95940387923976278"/>
          <c:h val="0.609747598480650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IA!$B$21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15,8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93E-4900-9DD7-24204B98F5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IA!$A$22:$A$25</c:f>
              <c:strCache>
                <c:ptCount val="4"/>
                <c:pt idx="0">
                  <c:v>Utilizziamo stabilmente strumenti di Intelligenza Artificiale</c:v>
                </c:pt>
                <c:pt idx="1">
                  <c:v>Inizieremo ad utilizzare strumenti di IA nel prossimo triennio</c:v>
                </c:pt>
                <c:pt idx="2">
                  <c:v>Non mi interessa</c:v>
                </c:pt>
                <c:pt idx="3">
                  <c:v>Non conosco il tema</c:v>
                </c:pt>
              </c:strCache>
            </c:strRef>
          </c:cat>
          <c:val>
            <c:numRef>
              <c:f>IA!$B$22:$B$25</c:f>
              <c:numCache>
                <c:formatCode>0.0</c:formatCode>
                <c:ptCount val="4"/>
                <c:pt idx="0">
                  <c:v>4.8000000000000007</c:v>
                </c:pt>
                <c:pt idx="1">
                  <c:v>41.3</c:v>
                </c:pt>
                <c:pt idx="2">
                  <c:v>38.1</c:v>
                </c:pt>
                <c:pt idx="3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C-4E1C-BFF7-CFE269E5FCDB}"/>
            </c:ext>
          </c:extLst>
        </c:ser>
        <c:ser>
          <c:idx val="1"/>
          <c:order val="1"/>
          <c:tx>
            <c:strRef>
              <c:f>IA!$C$21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IA!$A$22:$A$25</c:f>
              <c:strCache>
                <c:ptCount val="4"/>
                <c:pt idx="0">
                  <c:v>Utilizziamo stabilmente strumenti di Intelligenza Artificiale</c:v>
                </c:pt>
                <c:pt idx="1">
                  <c:v>Inizieremo ad utilizzare strumenti di IA nel prossimo triennio</c:v>
                </c:pt>
                <c:pt idx="2">
                  <c:v>Non mi interessa</c:v>
                </c:pt>
                <c:pt idx="3">
                  <c:v>Non conosco il tema</c:v>
                </c:pt>
              </c:strCache>
            </c:strRef>
          </c:cat>
          <c:val>
            <c:numRef>
              <c:f>IA!$C$22:$C$25</c:f>
              <c:numCache>
                <c:formatCode>0.0</c:formatCode>
                <c:ptCount val="4"/>
                <c:pt idx="0">
                  <c:v>6</c:v>
                </c:pt>
                <c:pt idx="1">
                  <c:v>37.5</c:v>
                </c:pt>
                <c:pt idx="2">
                  <c:v>34.4</c:v>
                </c:pt>
                <c:pt idx="3">
                  <c:v>22.1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C-4E1C-BFF7-CFE269E5FCD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9581184"/>
        <c:axId val="79589376"/>
      </c:barChart>
      <c:catAx>
        <c:axId val="795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8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79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48267463744053"/>
          <c:y val="2.0969307516427841E-2"/>
          <c:w val="0.35918733781434042"/>
          <c:h val="0.63076052611656319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BE9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F1B-443C-A581-BAAFC02E5CDA}"/>
              </c:ext>
            </c:extLst>
          </c:dPt>
          <c:dPt>
            <c:idx val="1"/>
            <c:bubble3D val="0"/>
            <c:spPr>
              <a:solidFill>
                <a:srgbClr val="2B8F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F1B-443C-A581-BAAFC02E5CDA}"/>
              </c:ext>
            </c:extLst>
          </c:dPt>
          <c:dPt>
            <c:idx val="2"/>
            <c:bubble3D val="0"/>
            <c:spPr>
              <a:solidFill>
                <a:srgbClr val="132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F1B-443C-A581-BAAFC02E5CDA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33,4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F1B-443C-A581-BAAFC02E5CDA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F1B-443C-A581-BAAFC02E5CDA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F1B-443C-A581-BAAFC02E5CD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'NET-ZERO S'!$C$28:$C$30</c:f>
              <c:strCache>
                <c:ptCount val="3"/>
                <c:pt idx="0">
                  <c:v>MI che NON investono nel green</c:v>
                </c:pt>
                <c:pt idx="1">
                  <c:v>MI che investono nel green ma NON adottano Tecnologie Net-Zero</c:v>
                </c:pt>
                <c:pt idx="2">
                  <c:v>MI che investono nel GREEN e adottano Tecnologie NET-ZERO</c:v>
                </c:pt>
              </c:strCache>
            </c:strRef>
          </c:cat>
          <c:val>
            <c:numRef>
              <c:f>'NET-ZERO S'!$D$28:$D$30</c:f>
              <c:numCache>
                <c:formatCode>0.0</c:formatCode>
                <c:ptCount val="3"/>
                <c:pt idx="0">
                  <c:v>33.333333333333329</c:v>
                </c:pt>
                <c:pt idx="1">
                  <c:v>20.634920634920633</c:v>
                </c:pt>
                <c:pt idx="2">
                  <c:v>46.031746031746032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1B-443C-A581-BAAFC02E5CDA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21830496951873"/>
          <c:y val="0.69731907843432128"/>
          <c:w val="0.83492144321965167"/>
          <c:h val="0.208839771030057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spc="0" baseline="0">
                <a:solidFill>
                  <a:srgbClr val="269AD6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it-IT" b="1">
                <a:solidFill>
                  <a:srgbClr val="269AD6"/>
                </a:solidFill>
              </a:rPr>
              <a:t>MI altre aree</a:t>
            </a:r>
          </a:p>
        </c:rich>
      </c:tx>
      <c:layout>
        <c:manualLayout>
          <c:xMode val="edge"/>
          <c:yMode val="edge"/>
          <c:x val="0.83803565818410308"/>
          <c:y val="5.99321637426900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spc="0" baseline="0">
              <a:solidFill>
                <a:srgbClr val="269AD6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Specializzazioni!$E$32</c:f>
              <c:strCache>
                <c:ptCount val="1"/>
                <c:pt idx="0">
                  <c:v>1996</c:v>
                </c:pt>
              </c:strCache>
            </c:strRef>
          </c:tx>
          <c:spPr>
            <a:solidFill>
              <a:srgbClr val="DEE8F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Specializzazioni!$A$33:$A$39</c:f>
              <c:strCache>
                <c:ptCount val="7"/>
                <c:pt idx="0">
                  <c:v>Meccanico</c:v>
                </c:pt>
                <c:pt idx="1">
                  <c:v>Beni per la persona e la casa</c:v>
                </c:pt>
                <c:pt idx="2">
                  <c:v>Alimentare e bevande</c:v>
                </c:pt>
                <c:pt idx="3">
                  <c:v>Chimico e farmaceutico</c:v>
                </c:pt>
                <c:pt idx="4">
                  <c:v>Metallurgico</c:v>
                </c:pt>
                <c:pt idx="5">
                  <c:v>Carta e stampa</c:v>
                </c:pt>
                <c:pt idx="6">
                  <c:v>Altri settori</c:v>
                </c:pt>
              </c:strCache>
            </c:strRef>
          </c:cat>
          <c:val>
            <c:numRef>
              <c:f>Specializzazioni!$E$33:$E$39</c:f>
              <c:numCache>
                <c:formatCode>_-* #,##0.0_-;\-* #,##0.0_-;_-* "-"??_-;_-@_-</c:formatCode>
                <c:ptCount val="7"/>
                <c:pt idx="0">
                  <c:v>30.1</c:v>
                </c:pt>
                <c:pt idx="1">
                  <c:v>29.2</c:v>
                </c:pt>
                <c:pt idx="2">
                  <c:v>16.7</c:v>
                </c:pt>
                <c:pt idx="3">
                  <c:v>9.9</c:v>
                </c:pt>
                <c:pt idx="4">
                  <c:v>7.1</c:v>
                </c:pt>
                <c:pt idx="5">
                  <c:v>4.7</c:v>
                </c:pt>
                <c:pt idx="6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A6-417A-922A-504922E27D80}"/>
            </c:ext>
          </c:extLst>
        </c:ser>
        <c:ser>
          <c:idx val="1"/>
          <c:order val="1"/>
          <c:tx>
            <c:strRef>
              <c:f>Specializzazioni!$F$32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Specializzazioni!$A$33:$A$39</c:f>
              <c:strCache>
                <c:ptCount val="7"/>
                <c:pt idx="0">
                  <c:v>Meccanico</c:v>
                </c:pt>
                <c:pt idx="1">
                  <c:v>Beni per la persona e la casa</c:v>
                </c:pt>
                <c:pt idx="2">
                  <c:v>Alimentare e bevande</c:v>
                </c:pt>
                <c:pt idx="3">
                  <c:v>Chimico e farmaceutico</c:v>
                </c:pt>
                <c:pt idx="4">
                  <c:v>Metallurgico</c:v>
                </c:pt>
                <c:pt idx="5">
                  <c:v>Carta e stampa</c:v>
                </c:pt>
                <c:pt idx="6">
                  <c:v>Altri settori</c:v>
                </c:pt>
              </c:strCache>
            </c:strRef>
          </c:cat>
          <c:val>
            <c:numRef>
              <c:f>Specializzazioni!$F$33:$F$39</c:f>
              <c:numCache>
                <c:formatCode>_-* #,##0.0_-;\-* #,##0.0_-;_-* "-"??_-;_-@_-</c:formatCode>
                <c:ptCount val="7"/>
                <c:pt idx="0">
                  <c:v>35.799999999999997</c:v>
                </c:pt>
                <c:pt idx="1">
                  <c:v>18.399999999999999</c:v>
                </c:pt>
                <c:pt idx="2">
                  <c:v>16.5</c:v>
                </c:pt>
                <c:pt idx="3">
                  <c:v>13.4</c:v>
                </c:pt>
                <c:pt idx="4">
                  <c:v>7.5</c:v>
                </c:pt>
                <c:pt idx="5">
                  <c:v>5.3</c:v>
                </c:pt>
                <c:pt idx="6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A6-417A-922A-504922E27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5344136"/>
        <c:axId val="1135344464"/>
      </c:barChart>
      <c:catAx>
        <c:axId val="1135344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35344464"/>
        <c:crosses val="autoZero"/>
        <c:auto val="1"/>
        <c:lblAlgn val="ctr"/>
        <c:lblOffset val="100"/>
        <c:noMultiLvlLbl val="0"/>
      </c:catAx>
      <c:valAx>
        <c:axId val="1135344464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13534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72094650246223"/>
          <c:y val="2.436430238287823E-2"/>
          <c:w val="0.35918733781434042"/>
          <c:h val="0.63076052611656319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rgbClr val="BE965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64-41B6-B27C-0BA1E40B7CE6}"/>
              </c:ext>
            </c:extLst>
          </c:dPt>
          <c:dPt>
            <c:idx val="1"/>
            <c:bubble3D val="0"/>
            <c:spPr>
              <a:solidFill>
                <a:srgbClr val="2B8FC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64-41B6-B27C-0BA1E40B7CE6}"/>
              </c:ext>
            </c:extLst>
          </c:dPt>
          <c:dPt>
            <c:idx val="2"/>
            <c:bubble3D val="0"/>
            <c:spPr>
              <a:solidFill>
                <a:srgbClr val="13274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64-41B6-B27C-0BA1E40B7CE6}"/>
              </c:ext>
            </c:extLst>
          </c:dPt>
          <c:dPt>
            <c:idx val="3"/>
            <c:bubble3D val="0"/>
            <c:spPr>
              <a:solidFill>
                <a:srgbClr val="CECD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64-41B6-B27C-0BA1E40B7CE6}"/>
              </c:ext>
            </c:extLst>
          </c:dPt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132745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764-41B6-B27C-0BA1E40B7CE6}"/>
                </c:ext>
              </c:extLst>
            </c:dLbl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764-41B6-B27C-0BA1E40B7CE6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764-41B6-B27C-0BA1E40B7CE6}"/>
                </c:ext>
              </c:extLst>
            </c:dLbl>
            <c:dLbl>
              <c:idx val="3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764-41B6-B27C-0BA1E40B7CE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'NET-ZERO S'!$C$28:$C$31</c:f>
              <c:strCache>
                <c:ptCount val="3"/>
                <c:pt idx="0">
                  <c:v>MI che NON investono nel green</c:v>
                </c:pt>
                <c:pt idx="1">
                  <c:v>MI che investono nel green ma NON adottano Tecnologie Net-Zero</c:v>
                </c:pt>
                <c:pt idx="2">
                  <c:v>MI che investono nel GREEN e adottano Tecnologie NET-ZERO</c:v>
                </c:pt>
              </c:strCache>
            </c:strRef>
          </c:cat>
          <c:val>
            <c:numRef>
              <c:f>'NET-ZERO S'!$E$28:$E$31</c:f>
              <c:numCache>
                <c:formatCode>0.0</c:formatCode>
                <c:ptCount val="4"/>
                <c:pt idx="0">
                  <c:v>30.082644628099175</c:v>
                </c:pt>
                <c:pt idx="1">
                  <c:v>19.669421487603305</c:v>
                </c:pt>
                <c:pt idx="2">
                  <c:v>50.247933884297524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64-41B6-B27C-0BA1E40B7CE6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98060380118596E-2"/>
          <c:y val="4.4246526315122686E-2"/>
          <c:w val="0.95940387923976278"/>
          <c:h val="0.660600767308946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'Green e finanziamenti pubblic S'!$C$26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'Green e finanziamenti pubblic S'!$B$27:$B$29</c:f>
              <c:strCache>
                <c:ptCount val="3"/>
                <c:pt idx="0">
                  <c:v>MI che investono nel GREEN e adottano Tecnologie NET-ZERO</c:v>
                </c:pt>
                <c:pt idx="1">
                  <c:v>MI che investono nel green ma NON adottano Tecnologie Net-Zero</c:v>
                </c:pt>
                <c:pt idx="2">
                  <c:v>MI che NON investono nel green</c:v>
                </c:pt>
              </c:strCache>
            </c:strRef>
          </c:cat>
          <c:val>
            <c:numRef>
              <c:f>'Green e finanziamenti pubblic S'!$C$27:$C$29</c:f>
              <c:numCache>
                <c:formatCode>0.0</c:formatCode>
                <c:ptCount val="3"/>
                <c:pt idx="0">
                  <c:v>61.53846153846154</c:v>
                </c:pt>
                <c:pt idx="1">
                  <c:v>58.620689655172406</c:v>
                </c:pt>
                <c:pt idx="2">
                  <c:v>42.857142857142854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87-420E-94EB-4C59B6361C70}"/>
            </c:ext>
          </c:extLst>
        </c:ser>
        <c:ser>
          <c:idx val="1"/>
          <c:order val="1"/>
          <c:tx>
            <c:strRef>
              <c:f>'Green e finanziamenti pubblic S'!$D$26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'Green e finanziamenti pubblic S'!$B$27:$B$29</c:f>
              <c:strCache>
                <c:ptCount val="3"/>
                <c:pt idx="0">
                  <c:v>MI che investono nel GREEN e adottano Tecnologie NET-ZERO</c:v>
                </c:pt>
                <c:pt idx="1">
                  <c:v>MI che investono nel green ma NON adottano Tecnologie Net-Zero</c:v>
                </c:pt>
                <c:pt idx="2">
                  <c:v>MI che NON investono nel green</c:v>
                </c:pt>
              </c:strCache>
            </c:strRef>
          </c:cat>
          <c:val>
            <c:numRef>
              <c:f>'Green e finanziamenti pubblic S'!$D$27:$D$29</c:f>
              <c:numCache>
                <c:formatCode>0.0</c:formatCode>
                <c:ptCount val="3"/>
                <c:pt idx="0">
                  <c:v>54.621848739495796</c:v>
                </c:pt>
                <c:pt idx="1">
                  <c:v>37.171052631578952</c:v>
                </c:pt>
                <c:pt idx="2">
                  <c:v>30.76923076923077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87-420E-94EB-4C59B6361C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35"/>
        <c:overlap val="-27"/>
        <c:axId val="79581184"/>
        <c:axId val="79589376"/>
      </c:barChart>
      <c:catAx>
        <c:axId val="7958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7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79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463104325699746E-2"/>
          <c:y val="3.8340885325897522E-2"/>
          <c:w val="0.9552162849872774"/>
          <c:h val="0.70167954589398163"/>
        </c:manualLayout>
      </c:layout>
      <c:barChart>
        <c:barDir val="col"/>
        <c:grouping val="clustered"/>
        <c:varyColors val="0"/>
        <c:ser>
          <c:idx val="0"/>
          <c:order val="0"/>
          <c:tx>
            <c:v>MI Mezzogiorno</c:v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'Capitale umano'!$N$465:$N$470</c:f>
              <c:strCache>
                <c:ptCount val="6"/>
                <c:pt idx="0">
                  <c:v>Uomini</c:v>
                </c:pt>
                <c:pt idx="2">
                  <c:v>Donne</c:v>
                </c:pt>
                <c:pt idx="3">
                  <c:v>di cui manager</c:v>
                </c:pt>
                <c:pt idx="5">
                  <c:v>Under 30</c:v>
                </c:pt>
              </c:strCache>
            </c:strRef>
          </c:cat>
          <c:val>
            <c:numRef>
              <c:f>'Capitale umano'!$O$465:$O$470</c:f>
              <c:numCache>
                <c:formatCode>General</c:formatCode>
                <c:ptCount val="6"/>
                <c:pt idx="0" formatCode="_-* #,##0.0_-;\-* #,##0.0_-;_-* &quot;-&quot;??_-;_-@_-">
                  <c:v>87.587435817157171</c:v>
                </c:pt>
                <c:pt idx="2" formatCode="_-* #,##0.0_-;\-* #,##0.0_-;_-* &quot;-&quot;??_-;_-@_-">
                  <c:v>12.412564182842827</c:v>
                </c:pt>
                <c:pt idx="3" formatCode="_-* #,##0.0_-;\-* #,##0.0_-;_-* &quot;-&quot;??_-;_-@_-">
                  <c:v>3.0196260732240265</c:v>
                </c:pt>
                <c:pt idx="5" formatCode="0.0">
                  <c:v>18.882792736380708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F-44F1-8141-9FAC8EA6AE6C}"/>
            </c:ext>
          </c:extLst>
        </c:ser>
        <c:ser>
          <c:idx val="1"/>
          <c:order val="1"/>
          <c:tx>
            <c:v>MI altre aree</c:v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'Capitale umano'!$N$465:$N$470</c:f>
              <c:strCache>
                <c:ptCount val="6"/>
                <c:pt idx="0">
                  <c:v>Uomini</c:v>
                </c:pt>
                <c:pt idx="2">
                  <c:v>Donne</c:v>
                </c:pt>
                <c:pt idx="3">
                  <c:v>di cui manager</c:v>
                </c:pt>
                <c:pt idx="5">
                  <c:v>Under 30</c:v>
                </c:pt>
              </c:strCache>
            </c:strRef>
          </c:cat>
          <c:val>
            <c:numRef>
              <c:f>'Capitale umano'!$P$465:$P$470</c:f>
              <c:numCache>
                <c:formatCode>General</c:formatCode>
                <c:ptCount val="6"/>
                <c:pt idx="0" formatCode="_-* #,##0.0_-;\-* #,##0.0_-;_-* &quot;-&quot;??_-;_-@_-">
                  <c:v>72.724802306862216</c:v>
                </c:pt>
                <c:pt idx="2" formatCode="_-* #,##0.0_-;\-* #,##0.0_-;_-* &quot;-&quot;??_-;_-@_-">
                  <c:v>27.275197693137791</c:v>
                </c:pt>
                <c:pt idx="3" formatCode="_-* #,##0.0_-;\-* #,##0.0_-;_-* &quot;-&quot;??_-;_-@_-">
                  <c:v>9.674874846565837</c:v>
                </c:pt>
                <c:pt idx="5" formatCode="_-* #,##0.0_-;\-* #,##0.0_-;_-* &quot;-&quot;??_-;_-@_-">
                  <c:v>17.911771719709165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0F-44F1-8141-9FAC8EA6A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4075440"/>
        <c:axId val="504075768"/>
      </c:barChart>
      <c:catAx>
        <c:axId val="504075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04075768"/>
        <c:crosses val="autoZero"/>
        <c:auto val="1"/>
        <c:lblAlgn val="ctr"/>
        <c:lblOffset val="100"/>
        <c:noMultiLvlLbl val="0"/>
      </c:catAx>
      <c:valAx>
        <c:axId val="504075768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5040754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798342541436467"/>
          <c:y val="0.90146480388796069"/>
          <c:w val="0.30403314917127072"/>
          <c:h val="9.85351961120394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793346129238645E-2"/>
          <c:y val="7.9554494828957836E-2"/>
          <c:w val="0.96481126039667309"/>
          <c:h val="0.54924987001923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'Comunicazione ESG'!$B$12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'Comunicazione ESG'!$A$13:$A$14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'Comunicazione ESG'!$B$13:$B$14</c:f>
              <c:numCache>
                <c:formatCode>0.0</c:formatCode>
                <c:ptCount val="2"/>
                <c:pt idx="0">
                  <c:v>18.604651162790699</c:v>
                </c:pt>
                <c:pt idx="1">
                  <c:v>81.395348837209298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E1-4675-8285-A39A9A51159D}"/>
            </c:ext>
          </c:extLst>
        </c:ser>
        <c:ser>
          <c:idx val="1"/>
          <c:order val="1"/>
          <c:tx>
            <c:strRef>
              <c:f>'Comunicazione ESG'!$C$12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'Comunicazione ESG'!$A$13:$A$14</c:f>
              <c:strCache>
                <c:ptCount val="2"/>
                <c:pt idx="0">
                  <c:v>Sì</c:v>
                </c:pt>
                <c:pt idx="1">
                  <c:v>No</c:v>
                </c:pt>
              </c:strCache>
            </c:strRef>
          </c:cat>
          <c:val>
            <c:numRef>
              <c:f>'Comunicazione ESG'!$C$13:$C$14</c:f>
              <c:numCache>
                <c:formatCode>0.0</c:formatCode>
                <c:ptCount val="2"/>
                <c:pt idx="0">
                  <c:v>25.990099009900991</c:v>
                </c:pt>
                <c:pt idx="1">
                  <c:v>74.009900990099013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E1-4675-8285-A39A9A5115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0733400"/>
        <c:axId val="1320741272"/>
      </c:barChart>
      <c:catAx>
        <c:axId val="1320733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320741272"/>
        <c:crosses val="autoZero"/>
        <c:auto val="1"/>
        <c:lblAlgn val="ctr"/>
        <c:lblOffset val="100"/>
        <c:noMultiLvlLbl val="0"/>
      </c:catAx>
      <c:valAx>
        <c:axId val="132074127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20733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8476279114165716"/>
          <c:y val="5.6409730763974306E-2"/>
          <c:w val="0.47583762886597936"/>
          <c:h val="0.806416222495558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'Comunicazione ESG'!$C$40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'Comunicazione ESG'!$B$41:$B$45</c:f>
              <c:strCache>
                <c:ptCount val="5"/>
                <c:pt idx="0">
                  <c:v>Mancanza di benchmark o best practice di riferimento</c:v>
                </c:pt>
                <c:pt idx="1">
                  <c:v>Difficoltà a coinvolgere le funzioni aziendali rilevanti e carenza di competenze specifiche</c:v>
                </c:pt>
                <c:pt idx="2">
                  <c:v>Eccessivi costi </c:v>
                </c:pt>
                <c:pt idx="3">
                  <c:v>Difficoltà nella compilazione per mancanza di informazioni</c:v>
                </c:pt>
                <c:pt idx="4">
                  <c:v>Complessità del processo di validazione o consuntivazione</c:v>
                </c:pt>
              </c:strCache>
            </c:strRef>
          </c:cat>
          <c:val>
            <c:numRef>
              <c:f>'Comunicazione ESG'!$C$41:$C$45</c:f>
              <c:numCache>
                <c:formatCode>0.0</c:formatCode>
                <c:ptCount val="5"/>
                <c:pt idx="0">
                  <c:v>34.210526315789473</c:v>
                </c:pt>
                <c:pt idx="1">
                  <c:v>41.228070175438596</c:v>
                </c:pt>
                <c:pt idx="2">
                  <c:v>21.929824561403507</c:v>
                </c:pt>
                <c:pt idx="3">
                  <c:v>19.298245614035086</c:v>
                </c:pt>
                <c:pt idx="4">
                  <c:v>40.350877192982452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C4-422D-9C7E-82524AE47F86}"/>
            </c:ext>
          </c:extLst>
        </c:ser>
        <c:ser>
          <c:idx val="1"/>
          <c:order val="1"/>
          <c:tx>
            <c:strRef>
              <c:f>'Comunicazione ESG'!$D$40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3.0307369224894997E-3"/>
                  <c:y val="-5.2070520705207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C4-422D-9C7E-82524AE47F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'Comunicazione ESG'!$B$41:$B$45</c:f>
              <c:strCache>
                <c:ptCount val="5"/>
                <c:pt idx="0">
                  <c:v>Mancanza di benchmark o best practice di riferimento</c:v>
                </c:pt>
                <c:pt idx="1">
                  <c:v>Difficoltà a coinvolgere le funzioni aziendali rilevanti e carenza di competenze specifiche</c:v>
                </c:pt>
                <c:pt idx="2">
                  <c:v>Eccessivi costi </c:v>
                </c:pt>
                <c:pt idx="3">
                  <c:v>Difficoltà nella compilazione per mancanza di informazioni</c:v>
                </c:pt>
                <c:pt idx="4">
                  <c:v>Complessità del processo di validazione o consuntivazione</c:v>
                </c:pt>
              </c:strCache>
            </c:strRef>
          </c:cat>
          <c:val>
            <c:numRef>
              <c:f>'Comunicazione ESG'!$D$41:$D$45</c:f>
              <c:numCache>
                <c:formatCode>0.0</c:formatCode>
                <c:ptCount val="5"/>
                <c:pt idx="0">
                  <c:v>22.222222222222221</c:v>
                </c:pt>
                <c:pt idx="1">
                  <c:v>33.333333333333329</c:v>
                </c:pt>
                <c:pt idx="2">
                  <c:v>33.333333333333329</c:v>
                </c:pt>
                <c:pt idx="3">
                  <c:v>44.444444444444443</c:v>
                </c:pt>
                <c:pt idx="4">
                  <c:v>66.666666666666657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C4-422D-9C7E-82524AE47F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16033256"/>
        <c:axId val="416029648"/>
      </c:barChart>
      <c:catAx>
        <c:axId val="416033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16029648"/>
        <c:crosses val="autoZero"/>
        <c:auto val="1"/>
        <c:lblAlgn val="ctr"/>
        <c:lblOffset val="100"/>
        <c:noMultiLvlLbl val="0"/>
      </c:catAx>
      <c:valAx>
        <c:axId val="41602964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16033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8414742488341043"/>
          <c:y val="4.4246482228845023E-2"/>
          <c:w val="0.39707405579217891"/>
          <c:h val="0.84857146370521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'PNRR-VANTAGGI'!$B$10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B8FC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B8FC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D7-4C5C-85B5-0EEB160109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'PNRR-VANTAGGI'!$A$11:$A$20</c:f>
              <c:strCache>
                <c:ptCount val="10"/>
                <c:pt idx="0">
                  <c:v>Nessun vantaggio</c:v>
                </c:pt>
                <c:pt idx="1">
                  <c:v>Diminuzione delle disuguaglianze di genere</c:v>
                </c:pt>
                <c:pt idx="2">
                  <c:v>Sostegno alla convergenza tra Sud e Centro-Nord</c:v>
                </c:pt>
                <c:pt idx="3">
                  <c:v>Aumento dell’occupazione giovanile</c:v>
                </c:pt>
                <c:pt idx="4">
                  <c:v>Potenziamento infrastrutture e mobilità sostenibile</c:v>
                </c:pt>
                <c:pt idx="5">
                  <c:v>Modernizzazione della P. A.</c:v>
                </c:pt>
                <c:pt idx="6">
                  <c:v>Aumento della competitività delle imprese</c:v>
                </c:pt>
                <c:pt idx="7">
                  <c:v>Supporto alla transizione green del Paese</c:v>
                </c:pt>
                <c:pt idx="8">
                  <c:v>Supporto alla transizione digitale del Paese</c:v>
                </c:pt>
                <c:pt idx="9">
                  <c:v>Supporto alla crescita economica del Paese</c:v>
                </c:pt>
              </c:strCache>
            </c:strRef>
          </c:cat>
          <c:val>
            <c:numRef>
              <c:f>'PNRR-VANTAGGI'!$B$11:$B$20</c:f>
              <c:numCache>
                <c:formatCode>0.0</c:formatCode>
                <c:ptCount val="10"/>
                <c:pt idx="0">
                  <c:v>3.8</c:v>
                </c:pt>
                <c:pt idx="1">
                  <c:v>1.9</c:v>
                </c:pt>
                <c:pt idx="2">
                  <c:v>2.2999999999999998</c:v>
                </c:pt>
                <c:pt idx="3">
                  <c:v>9.6999999999999993</c:v>
                </c:pt>
                <c:pt idx="4">
                  <c:v>13.9</c:v>
                </c:pt>
                <c:pt idx="5">
                  <c:v>18.8</c:v>
                </c:pt>
                <c:pt idx="6">
                  <c:v>26.2</c:v>
                </c:pt>
                <c:pt idx="7">
                  <c:v>33.700000000000003</c:v>
                </c:pt>
                <c:pt idx="8">
                  <c:v>41.1</c:v>
                </c:pt>
                <c:pt idx="9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D7-4C5C-85B5-0EEB16010933}"/>
            </c:ext>
          </c:extLst>
        </c:ser>
        <c:ser>
          <c:idx val="1"/>
          <c:order val="1"/>
          <c:tx>
            <c:strRef>
              <c:f>'PNRR-VANTAGGI'!$C$10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-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E45-4C29-A430-11B07E51E725}"/>
                </c:ext>
              </c:extLst>
            </c:dLbl>
            <c:dLbl>
              <c:idx val="6"/>
              <c:layout>
                <c:manualLayout>
                  <c:x val="-7.087449076399353E-3"/>
                  <c:y val="-1.15851635712589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C9-4EA1-96CF-9B90D69CDE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50" b="0" i="0" u="none" strike="noStrike" kern="1200" baseline="0">
                    <a:solidFill>
                      <a:srgbClr val="132745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'PNRR-VANTAGGI'!$A$11:$A$20</c:f>
              <c:strCache>
                <c:ptCount val="10"/>
                <c:pt idx="0">
                  <c:v>Nessun vantaggio</c:v>
                </c:pt>
                <c:pt idx="1">
                  <c:v>Diminuzione delle disuguaglianze di genere</c:v>
                </c:pt>
                <c:pt idx="2">
                  <c:v>Sostegno alla convergenza tra Sud e Centro-Nord</c:v>
                </c:pt>
                <c:pt idx="3">
                  <c:v>Aumento dell’occupazione giovanile</c:v>
                </c:pt>
                <c:pt idx="4">
                  <c:v>Potenziamento infrastrutture e mobilità sostenibile</c:v>
                </c:pt>
                <c:pt idx="5">
                  <c:v>Modernizzazione della P. A.</c:v>
                </c:pt>
                <c:pt idx="6">
                  <c:v>Aumento della competitività delle imprese</c:v>
                </c:pt>
                <c:pt idx="7">
                  <c:v>Supporto alla transizione green del Paese</c:v>
                </c:pt>
                <c:pt idx="8">
                  <c:v>Supporto alla transizione digitale del Paese</c:v>
                </c:pt>
                <c:pt idx="9">
                  <c:v>Supporto alla crescita economica del Paese</c:v>
                </c:pt>
              </c:strCache>
            </c:strRef>
          </c:cat>
          <c:val>
            <c:numRef>
              <c:f>'PNRR-VANTAGGI'!$C$11:$C$20</c:f>
              <c:numCache>
                <c:formatCode>0.0</c:formatCode>
                <c:ptCount val="10"/>
                <c:pt idx="0">
                  <c:v>3.6</c:v>
                </c:pt>
                <c:pt idx="1">
                  <c:v>0</c:v>
                </c:pt>
                <c:pt idx="2">
                  <c:v>7.1</c:v>
                </c:pt>
                <c:pt idx="3">
                  <c:v>8.9</c:v>
                </c:pt>
                <c:pt idx="4">
                  <c:v>10.7</c:v>
                </c:pt>
                <c:pt idx="5">
                  <c:v>19.600000000000001</c:v>
                </c:pt>
                <c:pt idx="6">
                  <c:v>21.4</c:v>
                </c:pt>
                <c:pt idx="7">
                  <c:v>37.5</c:v>
                </c:pt>
                <c:pt idx="8">
                  <c:v>42.9</c:v>
                </c:pt>
                <c:pt idx="9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D7-4C5C-85B5-0EEB160109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2"/>
        <c:axId val="79581184"/>
        <c:axId val="79589376"/>
      </c:barChart>
      <c:catAx>
        <c:axId val="795811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89376"/>
        <c:crosses val="autoZero"/>
        <c:auto val="1"/>
        <c:lblAlgn val="ctr"/>
        <c:lblOffset val="100"/>
        <c:noMultiLvlLbl val="0"/>
      </c:catAx>
      <c:valAx>
        <c:axId val="79589376"/>
        <c:scaling>
          <c:orientation val="minMax"/>
          <c:max val="60"/>
          <c:min val="0"/>
        </c:scaling>
        <c:delete val="1"/>
        <c:axPos val="b"/>
        <c:numFmt formatCode="0.0" sourceLinked="1"/>
        <c:majorTickMark val="out"/>
        <c:minorTickMark val="none"/>
        <c:tickLblPos val="nextTo"/>
        <c:crossAx val="79581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'modello flessibile'!$A$12</c:f>
              <c:strCache>
                <c:ptCount val="1"/>
                <c:pt idx="0">
                  <c:v>MI Mezzogiorno</c:v>
                </c:pt>
              </c:strCache>
            </c:strRef>
          </c:tx>
          <c:spPr>
            <a:ln w="28575" cap="rnd">
              <a:solidFill>
                <a:srgbClr val="13274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2745"/>
              </a:solidFill>
              <a:ln w="9525">
                <a:noFill/>
              </a:ln>
              <a:effectLst/>
            </c:spPr>
          </c:marker>
          <c:dLbls>
            <c:dLbl>
              <c:idx val="8"/>
              <c:layout>
                <c:manualLayout>
                  <c:x val="-4.7279321727093648E-2"/>
                  <c:y val="-6.8456625074272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EEC-43E4-A408-B58534A32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'modello flessibile'!$B$11:$K$11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'modello flessibile'!$B$12:$K$12</c:f>
              <c:numCache>
                <c:formatCode>_-* #,##0.0_-;\-* #,##0.0_-;_-* "-"??_-;_-@_-</c:formatCode>
                <c:ptCount val="10"/>
                <c:pt idx="0">
                  <c:v>100</c:v>
                </c:pt>
                <c:pt idx="1">
                  <c:v>104.32119234253008</c:v>
                </c:pt>
                <c:pt idx="2">
                  <c:v>108.87128040132158</c:v>
                </c:pt>
                <c:pt idx="3">
                  <c:v>109.92041895586912</c:v>
                </c:pt>
                <c:pt idx="4">
                  <c:v>114.36865629954984</c:v>
                </c:pt>
                <c:pt idx="5">
                  <c:v>119.37921971824304</c:v>
                </c:pt>
                <c:pt idx="6">
                  <c:v>123.75734595252497</c:v>
                </c:pt>
                <c:pt idx="7">
                  <c:v>125.18109150651269</c:v>
                </c:pt>
                <c:pt idx="8">
                  <c:v>140.3482594904105</c:v>
                </c:pt>
                <c:pt idx="9">
                  <c:v>171.15817007407119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EEC-43E4-A408-B58534A32677}"/>
            </c:ext>
          </c:extLst>
        </c:ser>
        <c:ser>
          <c:idx val="1"/>
          <c:order val="1"/>
          <c:tx>
            <c:strRef>
              <c:f>'modello flessibile'!$A$13</c:f>
              <c:strCache>
                <c:ptCount val="1"/>
                <c:pt idx="0">
                  <c:v>MI altre aree</c:v>
                </c:pt>
              </c:strCache>
            </c:strRef>
          </c:tx>
          <c:spPr>
            <a:ln w="28575" cap="rnd">
              <a:solidFill>
                <a:srgbClr val="269AD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69AD6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EEC-43E4-A408-B58534A32677}"/>
                </c:ext>
              </c:extLst>
            </c:dLbl>
            <c:dLbl>
              <c:idx val="1"/>
              <c:layout>
                <c:manualLayout>
                  <c:x val="-3.3389074693422519E-2"/>
                  <c:y val="2.6977388695978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EC-43E4-A408-B58534A32677}"/>
                </c:ext>
              </c:extLst>
            </c:dLbl>
            <c:dLbl>
              <c:idx val="2"/>
              <c:layout>
                <c:manualLayout>
                  <c:x val="-3.5446813608049833E-2"/>
                  <c:y val="3.07267528223409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EEC-43E4-A408-B58534A32677}"/>
                </c:ext>
              </c:extLst>
            </c:dLbl>
            <c:dLbl>
              <c:idx val="3"/>
              <c:layout>
                <c:manualLayout>
                  <c:x val="-3.375645530532935E-2"/>
                  <c:y val="4.0159313725490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EC-43E4-A408-B58534A326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'modello flessibile'!$B$11:$K$11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'modello flessibile'!$B$13:$K$13</c:f>
              <c:numCache>
                <c:formatCode>_-* #,##0.0_-;\-* #,##0.0_-;_-* "-"??_-;_-@_-</c:formatCode>
                <c:ptCount val="10"/>
                <c:pt idx="0">
                  <c:v>100</c:v>
                </c:pt>
                <c:pt idx="1">
                  <c:v>102.77365525336388</c:v>
                </c:pt>
                <c:pt idx="2">
                  <c:v>106.35196720405429</c:v>
                </c:pt>
                <c:pt idx="3">
                  <c:v>108.60363072528689</c:v>
                </c:pt>
                <c:pt idx="4">
                  <c:v>116.43651464837139</c:v>
                </c:pt>
                <c:pt idx="5">
                  <c:v>121.66595988351345</c:v>
                </c:pt>
                <c:pt idx="6">
                  <c:v>123.0264140696423</c:v>
                </c:pt>
                <c:pt idx="7">
                  <c:v>113.60697628628573</c:v>
                </c:pt>
                <c:pt idx="8">
                  <c:v>136.89273132614161</c:v>
                </c:pt>
                <c:pt idx="9">
                  <c:v>159.65826649682137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EEC-43E4-A408-B58534A326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19438264"/>
        <c:axId val="1119436952"/>
      </c:lineChart>
      <c:catAx>
        <c:axId val="1119438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19436952"/>
        <c:crosses val="autoZero"/>
        <c:auto val="1"/>
        <c:lblAlgn val="ctr"/>
        <c:lblOffset val="100"/>
        <c:noMultiLvlLbl val="0"/>
      </c:catAx>
      <c:valAx>
        <c:axId val="1119436952"/>
        <c:scaling>
          <c:orientation val="minMax"/>
          <c:min val="100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111943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Produttività!$B$83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59B7EF61-9FEF-42F3-8F64-7A4067CB76E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733-4F6F-9937-45390B450A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2F486A86-C491-462D-8263-706E734DE6B4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733-4F6F-9937-45390B450AF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E49548EF-715F-4333-BAB6-79CCBFF4CE5F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p.p.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733-4F6F-9937-45390B450A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C48642A7-205E-4A85-AB67-F9496D14DF0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733-4F6F-9937-45390B450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Produttività!$A$84:$A$87</c:f>
              <c:strCache>
                <c:ptCount val="4"/>
                <c:pt idx="0">
                  <c:v>Produttività</c:v>
                </c:pt>
                <c:pt idx="1">
                  <c:v>Costo del lavoro pro-capite</c:v>
                </c:pt>
                <c:pt idx="2">
                  <c:v>Competitività</c:v>
                </c:pt>
                <c:pt idx="3">
                  <c:v>Dipendenti</c:v>
                </c:pt>
              </c:strCache>
            </c:strRef>
          </c:cat>
          <c:val>
            <c:numRef>
              <c:f>Produttività!$B$84:$B$87</c:f>
              <c:numCache>
                <c:formatCode>0.0</c:formatCode>
                <c:ptCount val="4"/>
                <c:pt idx="0">
                  <c:v>33.4</c:v>
                </c:pt>
                <c:pt idx="1">
                  <c:v>5.9</c:v>
                </c:pt>
                <c:pt idx="2">
                  <c:v>26</c:v>
                </c:pt>
                <c:pt idx="3">
                  <c:v>29.6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3-4F6F-9937-45390B450AFB}"/>
            </c:ext>
          </c:extLst>
        </c:ser>
        <c:ser>
          <c:idx val="1"/>
          <c:order val="1"/>
          <c:tx>
            <c:strRef>
              <c:f>Produttività!$C$83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1B839666-DACF-4205-A57A-582B9722F27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733-4F6F-9937-45390B450AF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C5D6A6A1-EF09-4DF4-A8BF-DAA71701000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6733-4F6F-9937-45390B450AFB}"/>
                </c:ext>
              </c:extLst>
            </c:dLbl>
            <c:dLbl>
              <c:idx val="2"/>
              <c:layout>
                <c:manualLayout>
                  <c:x val="8.9856795154808402E-3"/>
                  <c:y val="-6.367829923786602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C0638664-7F66-49A1-8188-AA0571475EB7}" type="VALUE">
                      <a:rPr lang="en-US" smtClean="0"/>
                      <a:pPr/>
                      <a:t>[VALUE]</a:t>
                    </a:fld>
                    <a:r>
                      <a:rPr lang="en-US" baseline="0" dirty="0"/>
                      <a:t> p.p.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6733-4F6F-9937-45390B450AF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+</a:t>
                    </a:r>
                    <a:fld id="{EBF5C557-1E3F-46F9-93E2-534D04B90F45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6733-4F6F-9937-45390B450A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Produttività!$A$84:$A$87</c:f>
              <c:strCache>
                <c:ptCount val="4"/>
                <c:pt idx="0">
                  <c:v>Produttività</c:v>
                </c:pt>
                <c:pt idx="1">
                  <c:v>Costo del lavoro pro-capite</c:v>
                </c:pt>
                <c:pt idx="2">
                  <c:v>Competitività</c:v>
                </c:pt>
                <c:pt idx="3">
                  <c:v>Dipendenti</c:v>
                </c:pt>
              </c:strCache>
            </c:strRef>
          </c:cat>
          <c:val>
            <c:numRef>
              <c:f>Produttività!$C$84:$C$87</c:f>
              <c:numCache>
                <c:formatCode>0.0</c:formatCode>
                <c:ptCount val="4"/>
                <c:pt idx="0">
                  <c:v>29.1</c:v>
                </c:pt>
                <c:pt idx="1">
                  <c:v>13.3</c:v>
                </c:pt>
                <c:pt idx="2">
                  <c:v>13.9</c:v>
                </c:pt>
                <c:pt idx="3">
                  <c:v>22.3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3-4F6F-9937-45390B450A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5939224"/>
        <c:axId val="795941848"/>
      </c:barChart>
      <c:catAx>
        <c:axId val="795939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795941848"/>
        <c:crosses val="autoZero"/>
        <c:auto val="1"/>
        <c:lblAlgn val="ctr"/>
        <c:lblOffset val="100"/>
        <c:noMultiLvlLbl val="0"/>
      </c:catAx>
      <c:valAx>
        <c:axId val="79594184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795939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66666666666664E-2"/>
          <c:y val="4.6296296296296294E-2"/>
          <c:w val="0.93888888888888888"/>
          <c:h val="0.7376884660250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'D_C + q'!$C$794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2B0B761-4B68-4CA5-B928-9AD46861079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20-4520-8162-E884EE3B0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A3BBD70A-B709-4342-B4E7-9765AFA70EC6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6D20-4520-8162-E884EE3B0A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'D_C + q'!$B$795:$B$796</c:f>
              <c:strCache>
                <c:ptCount val="2"/>
                <c:pt idx="0">
                  <c:v>Fatturato</c:v>
                </c:pt>
                <c:pt idx="1">
                  <c:v>Export</c:v>
                </c:pt>
              </c:strCache>
            </c:strRef>
          </c:cat>
          <c:val>
            <c:numRef>
              <c:f>'D_C + q'!$C$795:$C$796</c:f>
              <c:numCache>
                <c:formatCode>#,##0.0</c:formatCode>
                <c:ptCount val="2"/>
                <c:pt idx="0">
                  <c:v>2.7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20-4520-8162-E884EE3B0A8E}"/>
            </c:ext>
          </c:extLst>
        </c:ser>
        <c:ser>
          <c:idx val="1"/>
          <c:order val="1"/>
          <c:tx>
            <c:strRef>
              <c:f>'D_C + q'!$D$794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'D_C + q'!$B$795:$B$796</c:f>
              <c:strCache>
                <c:ptCount val="2"/>
                <c:pt idx="0">
                  <c:v>Fatturato</c:v>
                </c:pt>
                <c:pt idx="1">
                  <c:v>Export</c:v>
                </c:pt>
              </c:strCache>
            </c:strRef>
          </c:cat>
          <c:val>
            <c:numRef>
              <c:f>'D_C + q'!$D$795:$D$796</c:f>
              <c:numCache>
                <c:formatCode>#,##0.0</c:formatCode>
                <c:ptCount val="2"/>
                <c:pt idx="0">
                  <c:v>-3.6</c:v>
                </c:pt>
                <c:pt idx="1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20-4520-8162-E884EE3B0A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3323520"/>
        <c:axId val="1123325160"/>
      </c:barChart>
      <c:catAx>
        <c:axId val="112332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123325160"/>
        <c:crosses val="autoZero"/>
        <c:auto val="1"/>
        <c:lblAlgn val="ctr"/>
        <c:lblOffset val="100"/>
        <c:noMultiLvlLbl val="0"/>
      </c:catAx>
      <c:valAx>
        <c:axId val="112332516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12332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'Segmento e gamma'!$C$9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AFC-4C09-BC06-6C05CB8FA4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62,8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AFC-4C09-BC06-6C05CB8FA4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'Segmento e gamma'!$B$10:$B$11</c:f>
              <c:strCache>
                <c:ptCount val="2"/>
                <c:pt idx="0">
                  <c:v>Beni finali di consumo (B2C)</c:v>
                </c:pt>
                <c:pt idx="1">
                  <c:v>Beni intermedi per altre imprese (B2B)</c:v>
                </c:pt>
              </c:strCache>
            </c:strRef>
          </c:cat>
          <c:val>
            <c:numRef>
              <c:f>'Segmento e gamma'!$C$10:$C$11</c:f>
              <c:numCache>
                <c:formatCode>0.0</c:formatCode>
                <c:ptCount val="2"/>
                <c:pt idx="0">
                  <c:v>0.37209302325581395</c:v>
                </c:pt>
                <c:pt idx="1">
                  <c:v>0.62790697674418605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4-40F2-94E5-260CF3F3B728}"/>
            </c:ext>
          </c:extLst>
        </c:ser>
        <c:ser>
          <c:idx val="1"/>
          <c:order val="1"/>
          <c:tx>
            <c:strRef>
              <c:f>'Segmento e gamma'!$D$9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AFC-4C09-BC06-6C05CB8FA4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74,8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AFC-4C09-BC06-6C05CB8FA4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'Segmento e gamma'!$B$10:$B$11</c:f>
              <c:strCache>
                <c:ptCount val="2"/>
                <c:pt idx="0">
                  <c:v>Beni finali di consumo (B2C)</c:v>
                </c:pt>
                <c:pt idx="1">
                  <c:v>Beni intermedi per altre imprese (B2B)</c:v>
                </c:pt>
              </c:strCache>
            </c:strRef>
          </c:cat>
          <c:val>
            <c:numRef>
              <c:f>'Segmento e gamma'!$D$10:$D$11</c:f>
              <c:numCache>
                <c:formatCode>0.0</c:formatCode>
                <c:ptCount val="2"/>
                <c:pt idx="0">
                  <c:v>0.25181598062953997</c:v>
                </c:pt>
                <c:pt idx="1">
                  <c:v>0.74818401937046008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4-40F2-94E5-260CF3F3B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3108248"/>
        <c:axId val="403109888"/>
      </c:barChart>
      <c:catAx>
        <c:axId val="403108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403109888"/>
        <c:crosses val="autoZero"/>
        <c:auto val="1"/>
        <c:lblAlgn val="ctr"/>
        <c:lblOffset val="100"/>
        <c:noMultiLvlLbl val="0"/>
      </c:catAx>
      <c:valAx>
        <c:axId val="40310988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03108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'Segmento e gamma'!$B$18</c:f>
              <c:strCache>
                <c:ptCount val="1"/>
                <c:pt idx="0">
                  <c:v>Alta gamma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327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BCB-41D9-AA4A-272976B79061}"/>
              </c:ext>
            </c:extLst>
          </c:dPt>
          <c:dPt>
            <c:idx val="1"/>
            <c:invertIfNegative val="0"/>
            <c:bubble3D val="0"/>
            <c:spPr>
              <a:solidFill>
                <a:srgbClr val="269A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BCB-41D9-AA4A-272976B7906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BCB-41D9-AA4A-272976B7906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BCB-41D9-AA4A-272976B7906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'Segmento e gamma'!$C$17:$D$17</c:f>
              <c:strCache>
                <c:ptCount val="2"/>
                <c:pt idx="0">
                  <c:v>MI Mezzogiorno</c:v>
                </c:pt>
                <c:pt idx="1">
                  <c:v>MI altre aree</c:v>
                </c:pt>
              </c:strCache>
            </c:strRef>
          </c:cat>
          <c:val>
            <c:numRef>
              <c:f>'Segmento e gamma'!$C$18:$D$18</c:f>
              <c:numCache>
                <c:formatCode>0.0</c:formatCode>
                <c:ptCount val="2"/>
                <c:pt idx="0">
                  <c:v>0.38095238095238093</c:v>
                </c:pt>
                <c:pt idx="1">
                  <c:v>0.37009803921568629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CB-41D9-AA4A-272976B79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3080456"/>
        <c:axId val="513081112"/>
      </c:barChart>
      <c:catAx>
        <c:axId val="513080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513081112"/>
        <c:crosses val="autoZero"/>
        <c:auto val="1"/>
        <c:lblAlgn val="ctr"/>
        <c:lblOffset val="100"/>
        <c:noMultiLvlLbl val="0"/>
      </c:catAx>
      <c:valAx>
        <c:axId val="513081112"/>
        <c:scaling>
          <c:orientation val="minMax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51308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Difficoltà!$B$20</c:f>
              <c:strCache>
                <c:ptCount val="1"/>
                <c:pt idx="0">
                  <c:v>MI altre aree</c:v>
                </c:pt>
              </c:strCache>
            </c:strRef>
          </c:tx>
          <c:spPr>
            <a:solidFill>
              <a:srgbClr val="269AD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6.4700188496612156E-3"/>
                  <c:y val="1.761686780413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918-4ED7-8CCD-5343FB96ACE1}"/>
                </c:ext>
              </c:extLst>
            </c:dLbl>
            <c:dLbl>
              <c:idx val="2"/>
              <c:layout>
                <c:manualLayout>
                  <c:x val="-1.6175047124153039E-3"/>
                  <c:y val="1.3212650853100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918-4ED7-8CCD-5343FB96ACE1}"/>
                </c:ext>
              </c:extLst>
            </c:dLbl>
            <c:dLbl>
              <c:idx val="5"/>
              <c:layout>
                <c:manualLayout>
                  <c:x val="-6.4700188496612156E-3"/>
                  <c:y val="8.80843390206681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18-4ED7-8CCD-5343FB96ACE1}"/>
                </c:ext>
              </c:extLst>
            </c:dLbl>
            <c:dLbl>
              <c:idx val="6"/>
              <c:layout>
                <c:manualLayout>
                  <c:x val="0"/>
                  <c:y val="1.76168678041336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18-4ED7-8CCD-5343FB96ACE1}"/>
                </c:ext>
              </c:extLst>
            </c:dLbl>
            <c:dLbl>
              <c:idx val="7"/>
              <c:layout>
                <c:manualLayout>
                  <c:x val="-6.4700188496610968E-3"/>
                  <c:y val="2.2021084755167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918-4ED7-8CCD-5343FB96A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Difficoltà!$A$21:$A$28</c:f>
              <c:strCache>
                <c:ptCount val="8"/>
                <c:pt idx="0">
                  <c:v>Insufficiente dimensione dell’azienda rispetto ai competitor</c:v>
                </c:pt>
                <c:pt idx="1">
                  <c:v>Inasprimento della concorrenza in termini di qualità del prodotto</c:v>
                </c:pt>
                <c:pt idx="2">
                  <c:v>Razionamento del credito o insufficiente liquidità</c:v>
                </c:pt>
                <c:pt idx="3">
                  <c:v>Raggiungimento della piena capacità produttiva degli impianti con impossibilità di espandere ulteriormente la produzione</c:v>
                </c:pt>
                <c:pt idx="4">
                  <c:v>Presenza di capacità produttiva non utilizzata per domanda debole e/o ridotto potere d’acquisto dei clienti</c:v>
                </c:pt>
                <c:pt idx="5">
                  <c:v>Approvvigionamento di materie prime e input produttivi</c:v>
                </c:pt>
                <c:pt idx="6">
                  <c:v>Inasprimento della concorrenza di prezzo</c:v>
                </c:pt>
                <c:pt idx="7">
                  <c:v>Reperimento di profili professionali adeguati</c:v>
                </c:pt>
              </c:strCache>
            </c:strRef>
          </c:cat>
          <c:val>
            <c:numRef>
              <c:f>Difficoltà!$B$21:$B$28</c:f>
              <c:numCache>
                <c:formatCode>0.0</c:formatCode>
                <c:ptCount val="8"/>
                <c:pt idx="0">
                  <c:v>4.5454545454545459</c:v>
                </c:pt>
                <c:pt idx="1">
                  <c:v>5.6818181818181817</c:v>
                </c:pt>
                <c:pt idx="2">
                  <c:v>7.3863636363636367</c:v>
                </c:pt>
                <c:pt idx="3">
                  <c:v>13.920454545454545</c:v>
                </c:pt>
                <c:pt idx="4">
                  <c:v>33.80681818181818</c:v>
                </c:pt>
                <c:pt idx="5">
                  <c:v>26.420454545454547</c:v>
                </c:pt>
                <c:pt idx="6">
                  <c:v>36.079545454545453</c:v>
                </c:pt>
                <c:pt idx="7">
                  <c:v>51.42045454545454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8-4ED7-8CCD-5343FB96ACE1}"/>
            </c:ext>
          </c:extLst>
        </c:ser>
        <c:ser>
          <c:idx val="1"/>
          <c:order val="1"/>
          <c:tx>
            <c:strRef>
              <c:f>Difficoltà!$C$20</c:f>
              <c:strCache>
                <c:ptCount val="1"/>
                <c:pt idx="0">
                  <c:v>MI Mezzogiorno</c:v>
                </c:pt>
              </c:strCache>
            </c:strRef>
          </c:tx>
          <c:spPr>
            <a:solidFill>
              <a:srgbClr val="132745"/>
            </a:solidFill>
            <a:ln>
              <a:solidFill>
                <a:srgbClr val="132745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6175047124153039E-3"/>
                  <c:y val="-1.761686780413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918-4ED7-8CCD-5343FB96ACE1}"/>
                </c:ext>
              </c:extLst>
            </c:dLbl>
            <c:dLbl>
              <c:idx val="3"/>
              <c:layout>
                <c:manualLayout>
                  <c:x val="-6.4700188496612156E-3"/>
                  <c:y val="-1.76168678041337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18-4ED7-8CCD-5343FB96ACE1}"/>
                </c:ext>
              </c:extLst>
            </c:dLbl>
            <c:dLbl>
              <c:idx val="4"/>
              <c:layout>
                <c:manualLayout>
                  <c:x val="-1.1861564198577088E-16"/>
                  <c:y val="-1.3212650853100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18-4ED7-8CCD-5343FB96ACE1}"/>
                </c:ext>
              </c:extLst>
            </c:dLbl>
            <c:dLbl>
              <c:idx val="5"/>
              <c:layout>
                <c:manualLayout>
                  <c:x val="-1.1861564198577088E-16"/>
                  <c:y val="-8.8084339020668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AD-4C18-939B-89B60A756D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32745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Difficoltà!$A$21:$A$28</c:f>
              <c:strCache>
                <c:ptCount val="8"/>
                <c:pt idx="0">
                  <c:v>Insufficiente dimensione dell’azienda rispetto ai competitor</c:v>
                </c:pt>
                <c:pt idx="1">
                  <c:v>Inasprimento della concorrenza in termini di qualità del prodotto</c:v>
                </c:pt>
                <c:pt idx="2">
                  <c:v>Razionamento del credito o insufficiente liquidità</c:v>
                </c:pt>
                <c:pt idx="3">
                  <c:v>Raggiungimento della piena capacità produttiva degli impianti con impossibilità di espandere ulteriormente la produzione</c:v>
                </c:pt>
                <c:pt idx="4">
                  <c:v>Presenza di capacità produttiva non utilizzata per domanda debole e/o ridotto potere d’acquisto dei clienti</c:v>
                </c:pt>
                <c:pt idx="5">
                  <c:v>Approvvigionamento di materie prime e input produttivi</c:v>
                </c:pt>
                <c:pt idx="6">
                  <c:v>Inasprimento della concorrenza di prezzo</c:v>
                </c:pt>
                <c:pt idx="7">
                  <c:v>Reperimento di profili professionali adeguati</c:v>
                </c:pt>
              </c:strCache>
            </c:strRef>
          </c:cat>
          <c:val>
            <c:numRef>
              <c:f>Difficoltà!$C$21:$C$28</c:f>
              <c:numCache>
                <c:formatCode>0.0</c:formatCode>
                <c:ptCount val="8"/>
                <c:pt idx="0">
                  <c:v>3.3333333333333335</c:v>
                </c:pt>
                <c:pt idx="1">
                  <c:v>6.666666666666667</c:v>
                </c:pt>
                <c:pt idx="2">
                  <c:v>10</c:v>
                </c:pt>
                <c:pt idx="3">
                  <c:v>10</c:v>
                </c:pt>
                <c:pt idx="4">
                  <c:v>23.333333333333332</c:v>
                </c:pt>
                <c:pt idx="5">
                  <c:v>23.333333333333332</c:v>
                </c:pt>
                <c:pt idx="6">
                  <c:v>36.666666666666664</c:v>
                </c:pt>
                <c:pt idx="7">
                  <c:v>53.333333333333336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18-4ED7-8CCD-5343FB96AC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00687912"/>
        <c:axId val="1000686928"/>
      </c:barChart>
      <c:catAx>
        <c:axId val="10006879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132745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000686928"/>
        <c:crosses val="autoZero"/>
        <c:auto val="1"/>
        <c:lblAlgn val="ctr"/>
        <c:lblOffset val="100"/>
        <c:noMultiLvlLbl val="0"/>
      </c:catAx>
      <c:valAx>
        <c:axId val="100068692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1000687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132745"/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rgbClr val="132745"/>
          </a:solidFill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0.02411</cdr:x>
      <cdr:y>0.07818</cdr:y>
    </cdr:from>
    <cdr:to>
      <cdr:x>0.42788</cdr:x>
      <cdr:y>0.83473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D2F4B2FD-6CFE-41C5-96D0-AE6E88983E92}"/>
            </a:ext>
          </a:extLst>
        </cdr:cNvPr>
        <cdr:cNvSpPr/>
      </cdr:nvSpPr>
      <cdr:spPr>
        <a:xfrm xmlns:a="http://schemas.openxmlformats.org/drawingml/2006/main">
          <a:off x="184150" y="133738"/>
          <a:ext cx="3083990" cy="129423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13274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0.02502</cdr:x>
      <cdr:y>0.0455</cdr:y>
    </cdr:from>
    <cdr:to>
      <cdr:x>0.42888</cdr:x>
      <cdr:y>0.80339</cdr:y>
    </cdr:to>
    <cdr:sp macro="" textlink="">
      <cdr:nvSpPr>
        <cdr:cNvPr id="2" name="Rettangolo 1">
          <a:extLst xmlns:a="http://schemas.openxmlformats.org/drawingml/2006/main">
            <a:ext uri="{FF2B5EF4-FFF2-40B4-BE49-F238E27FC236}">
              <a16:creationId xmlns:a16="http://schemas.microsoft.com/office/drawing/2014/main" id="{D2F4B2FD-6CFE-41C5-96D0-AE6E88983E92}"/>
            </a:ext>
          </a:extLst>
        </cdr:cNvPr>
        <cdr:cNvSpPr/>
      </cdr:nvSpPr>
      <cdr:spPr>
        <a:xfrm xmlns:a="http://schemas.openxmlformats.org/drawingml/2006/main">
          <a:off x="191134" y="77798"/>
          <a:ext cx="3085200" cy="1296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269AD6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  <cdr:relSizeAnchor xmlns:cdr="http://schemas.openxmlformats.org/drawingml/2006/chartDrawing">
    <cdr:from>
      <cdr:x>0.14459</cdr:x>
      <cdr:y>0.05297</cdr:y>
    </cdr:from>
    <cdr:to>
      <cdr:x>0.30468</cdr:x>
      <cdr:y>0.19354</cdr:y>
    </cdr:to>
    <cdr:sp macro="" textlink="">
      <cdr:nvSpPr>
        <cdr:cNvPr id="4" name="CasellaDiTesto 19">
          <a:extLst xmlns:a="http://schemas.openxmlformats.org/drawingml/2006/main">
            <a:ext uri="{FF2B5EF4-FFF2-40B4-BE49-F238E27FC236}">
              <a16:creationId xmlns:a16="http://schemas.microsoft.com/office/drawing/2014/main" id="{54BB07A9-9BBC-4281-A2D0-9E6AE26AEDAA}"/>
            </a:ext>
          </a:extLst>
        </cdr:cNvPr>
        <cdr:cNvSpPr txBox="1"/>
      </cdr:nvSpPr>
      <cdr:spPr>
        <a:xfrm xmlns:a="http://schemas.openxmlformats.org/drawingml/2006/main">
          <a:off x="1105579" y="86977"/>
          <a:ext cx="1224136" cy="230832"/>
        </a:xfrm>
        <a:prstGeom xmlns:a="http://schemas.openxmlformats.org/drawingml/2006/main" prst="rect">
          <a:avLst/>
        </a:prstGeom>
        <a:solidFill xmlns:a="http://schemas.openxmlformats.org/drawingml/2006/main">
          <a:srgbClr val="269AD6"/>
        </a:solidFill>
        <a:ln xmlns:a="http://schemas.openxmlformats.org/drawingml/2006/main">
          <a:noFill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spcAft>
              <a:spcPts val="600"/>
            </a:spcAft>
            <a:buClr>
              <a:srgbClr val="BE9655"/>
            </a:buClr>
          </a:pPr>
          <a:r>
            <a:rPr lang="it-IT" sz="900" b="1" dirty="0">
              <a:solidFill>
                <a:schemeClr val="bg1"/>
              </a:solidFill>
              <a:latin typeface="Century Gothic" panose="020B0502020202020204" pitchFamily="34" charset="0"/>
            </a:rPr>
            <a:t>Top3 2022: 70,7%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7" y="5"/>
            <a:ext cx="2945659" cy="495346"/>
          </a:xfrm>
          <a:prstGeom prst="rect">
            <a:avLst/>
          </a:prstGeom>
        </p:spPr>
        <p:txBody>
          <a:bodyPr vert="horz" lIns="91352" tIns="45674" rIns="91352" bIns="45674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5" y="5"/>
            <a:ext cx="2945659" cy="495346"/>
          </a:xfrm>
          <a:prstGeom prst="rect">
            <a:avLst/>
          </a:prstGeom>
        </p:spPr>
        <p:txBody>
          <a:bodyPr vert="horz" lIns="91352" tIns="45674" rIns="91352" bIns="45674" rtlCol="0"/>
          <a:lstStyle>
            <a:lvl1pPr algn="r">
              <a:defRPr sz="1200"/>
            </a:lvl1pPr>
          </a:lstStyle>
          <a:p>
            <a:fld id="{B2474E3F-2FF3-D749-BC4B-90034ECEFE01}" type="datetimeFigureOut">
              <a:rPr lang="it-IT" smtClean="0"/>
              <a:t>03/12/2024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6663"/>
            <a:ext cx="4810125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2" tIns="45674" rIns="91352" bIns="45674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24"/>
            <a:ext cx="5438140" cy="3887361"/>
          </a:xfrm>
          <a:prstGeom prst="rect">
            <a:avLst/>
          </a:prstGeom>
        </p:spPr>
        <p:txBody>
          <a:bodyPr vert="horz" lIns="91352" tIns="45674" rIns="91352" bIns="45674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7" y="9377326"/>
            <a:ext cx="2945659" cy="495345"/>
          </a:xfrm>
          <a:prstGeom prst="rect">
            <a:avLst/>
          </a:prstGeom>
        </p:spPr>
        <p:txBody>
          <a:bodyPr vert="horz" lIns="91352" tIns="45674" rIns="91352" bIns="45674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5" y="9377326"/>
            <a:ext cx="2945659" cy="495345"/>
          </a:xfrm>
          <a:prstGeom prst="rect">
            <a:avLst/>
          </a:prstGeom>
        </p:spPr>
        <p:txBody>
          <a:bodyPr vert="horz" lIns="91352" tIns="45674" rIns="91352" bIns="45674" rtlCol="0" anchor="b"/>
          <a:lstStyle>
            <a:lvl1pPr algn="r">
              <a:defRPr sz="1200"/>
            </a:lvl1pPr>
          </a:lstStyle>
          <a:p>
            <a:fld id="{F2C690EB-8248-EB44-997D-6C3FB5CDBC52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000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758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167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15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9236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22833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25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544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29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523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30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5777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37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8706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690EB-8248-EB44-997D-6C3FB5CDBC52}" type="slidenum">
              <a:rPr lang="it-IT" smtClean="0"/>
              <a:t>38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726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>
            <a:extLst>
              <a:ext uri="{FF2B5EF4-FFF2-40B4-BE49-F238E27FC236}">
                <a16:creationId xmlns:a16="http://schemas.microsoft.com/office/drawing/2014/main" id="{CEA3FC8A-5AC4-9A31-2157-7480DCF1788B}"/>
              </a:ext>
            </a:extLst>
          </p:cNvPr>
          <p:cNvGrpSpPr/>
          <p:nvPr/>
        </p:nvGrpSpPr>
        <p:grpSpPr>
          <a:xfrm>
            <a:off x="4734988" y="5929061"/>
            <a:ext cx="4572298" cy="480875"/>
            <a:chOff x="3790950" y="141595"/>
            <a:chExt cx="5932980" cy="623980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DE8D2AB0-203E-C704-5E20-0EA4D62E1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90950" y="274931"/>
              <a:ext cx="2324100" cy="490644"/>
            </a:xfrm>
            <a:prstGeom prst="rect">
              <a:avLst/>
            </a:prstGeom>
          </p:spPr>
        </p:pic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79916766-01B0-C964-8E39-325AD231A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19" t="-1" r="3124" b="5940"/>
            <a:stretch/>
          </p:blipFill>
          <p:spPr>
            <a:xfrm>
              <a:off x="7032531" y="141595"/>
              <a:ext cx="2691399" cy="623977"/>
            </a:xfrm>
            <a:prstGeom prst="rect">
              <a:avLst/>
            </a:prstGeom>
          </p:spPr>
        </p:pic>
      </p:grpSp>
      <p:sp>
        <p:nvSpPr>
          <p:cNvPr id="7" name="Rettangolo 6">
            <a:extLst>
              <a:ext uri="{FF2B5EF4-FFF2-40B4-BE49-F238E27FC236}">
                <a16:creationId xmlns:a16="http://schemas.microsoft.com/office/drawing/2014/main" id="{639572EC-AC91-E759-FFE1-1100C6E61BCB}"/>
              </a:ext>
            </a:extLst>
          </p:cNvPr>
          <p:cNvSpPr/>
          <p:nvPr userDrawn="1"/>
        </p:nvSpPr>
        <p:spPr>
          <a:xfrm>
            <a:off x="9475112" y="6496265"/>
            <a:ext cx="430888" cy="361735"/>
          </a:xfrm>
          <a:prstGeom prst="rect">
            <a:avLst/>
          </a:prstGeom>
          <a:solidFill>
            <a:srgbClr val="4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FD92CE4-502F-85F0-D99E-E021E7C738DF}"/>
              </a:ext>
            </a:extLst>
          </p:cNvPr>
          <p:cNvSpPr txBox="1"/>
          <p:nvPr userDrawn="1"/>
        </p:nvSpPr>
        <p:spPr>
          <a:xfrm rot="16200000">
            <a:off x="8773162" y="5362849"/>
            <a:ext cx="17305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1100" dirty="0"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B6A0029-21DF-9274-0A51-1EDC660D1A87}"/>
              </a:ext>
            </a:extLst>
          </p:cNvPr>
          <p:cNvCxnSpPr>
            <a:cxnSpLocks/>
          </p:cNvCxnSpPr>
          <p:nvPr userDrawn="1"/>
        </p:nvCxnSpPr>
        <p:spPr>
          <a:xfrm>
            <a:off x="631371" y="414422"/>
            <a:ext cx="8843741" cy="0"/>
          </a:xfrm>
          <a:prstGeom prst="line">
            <a:avLst/>
          </a:prstGeom>
          <a:ln w="31750">
            <a:solidFill>
              <a:srgbClr val="40B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15D141C-77A3-BDB1-5CD5-C2DE9052A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49626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F7CDA7-05EA-7B4C-BA1C-69DCBF235317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668726D-3261-D282-D173-6021E82F68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31016" y="6043552"/>
            <a:ext cx="1896908" cy="34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31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1C0E5-684B-5D4A-9D6B-C5F712252F26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1644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906A-6A31-6544-8DD6-BB9CEB5067A0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041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548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51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3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BB007B-5B3F-7B42-BB36-9BFF26BCDA5E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0020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4A929-68BD-5644-B7B2-C1BC7B560C3A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129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34403-59CF-4D43-8B30-A2A18359716B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5955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F6CF-26C6-A44D-AC20-0FFD9B44B0E5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481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DF8D7-D9F9-2849-8EB2-AA9321548980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281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3571-7CBD-6248-B08F-A9E2B0590B6C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0860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2BB8-9A36-0E4E-835F-838785181740}" type="datetime1">
              <a:rPr lang="it-IT" smtClean="0"/>
              <a:t>03/12/2024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788A7-1550-0D4B-8BDF-B35CDA923986}" type="slidenum">
              <a:rPr lang="it-IT" smtClean="0"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35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2.JPG"/><Relationship Id="rId7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agliacarne.it/" TargetMode="External"/><Relationship Id="rId5" Type="http://schemas.openxmlformats.org/officeDocument/2006/relationships/hyperlink" Target="http://www.unioncamere.gov.it/" TargetMode="External"/><Relationship Id="rId4" Type="http://schemas.openxmlformats.org/officeDocument/2006/relationships/hyperlink" Target="http://www.areastudimediobanca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704850" y="922299"/>
            <a:ext cx="8837641" cy="3667687"/>
          </a:xfrm>
          <a:prstGeom prst="rect">
            <a:avLst/>
          </a:prstGeom>
          <a:solidFill>
            <a:srgbClr val="394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5" name="Rettangolo 64">
            <a:extLst>
              <a:ext uri="{FF2B5EF4-FFF2-40B4-BE49-F238E27FC236}">
                <a16:creationId xmlns:a16="http://schemas.microsoft.com/office/drawing/2014/main" id="{EFA345C5-CBE4-448D-4DA6-8D6A99BA2653}"/>
              </a:ext>
            </a:extLst>
          </p:cNvPr>
          <p:cNvSpPr/>
          <p:nvPr/>
        </p:nvSpPr>
        <p:spPr>
          <a:xfrm>
            <a:off x="704848" y="4644784"/>
            <a:ext cx="8837641" cy="1376645"/>
          </a:xfrm>
          <a:prstGeom prst="rect">
            <a:avLst/>
          </a:prstGeom>
          <a:solidFill>
            <a:srgbClr val="15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704848" y="4096909"/>
            <a:ext cx="8837641" cy="554112"/>
          </a:xfrm>
          <a:prstGeom prst="rect">
            <a:avLst/>
          </a:prstGeom>
          <a:solidFill>
            <a:srgbClr val="1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704849" y="4288212"/>
            <a:ext cx="1395413" cy="220861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704849" y="4096909"/>
            <a:ext cx="1395413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AC60F71-1324-F18E-DBB4-A2DCCA6AE11F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DE69FEA-BFC3-AD40-11F6-5898596AED01}"/>
              </a:ext>
            </a:extLst>
          </p:cNvPr>
          <p:cNvSpPr txBox="1"/>
          <p:nvPr/>
        </p:nvSpPr>
        <p:spPr>
          <a:xfrm>
            <a:off x="3718575" y="5238631"/>
            <a:ext cx="18644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</a:rPr>
              <a:t>10 dicembre 2024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682FC04C-3907-9E71-832B-5E0764466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77" name="Immagine 76">
            <a:extLst>
              <a:ext uri="{FF2B5EF4-FFF2-40B4-BE49-F238E27FC236}">
                <a16:creationId xmlns:a16="http://schemas.microsoft.com/office/drawing/2014/main" id="{8DCC86F6-40B3-E814-4528-3F4C9EA6F0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1702B17E-B215-53CE-AE40-6F287414E6DE}"/>
              </a:ext>
            </a:extLst>
          </p:cNvPr>
          <p:cNvSpPr txBox="1"/>
          <p:nvPr/>
        </p:nvSpPr>
        <p:spPr>
          <a:xfrm>
            <a:off x="3718575" y="2076280"/>
            <a:ext cx="5484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it-IT" sz="3200" dirty="0"/>
              <a:t>La competitività delle medie imprese del Mezzogiorno tra percezione dei rischi e strategie di innovazione</a:t>
            </a:r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>
            <a:off x="704850" y="6482653"/>
            <a:ext cx="8837639" cy="13612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E2289729-CAAD-8FBA-CE6A-0783C92F82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93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41526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1.3</a:t>
            </a:r>
            <a:r>
              <a:rPr lang="it-IT" sz="1200" b="1" dirty="0"/>
              <a:t> /	MI: MEZZOGIORNO VS ALTRE AREE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12513D-F9EB-E53A-01B3-4DC89DB9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F9C282-1305-4997-A4AB-2689B0DF1622}"/>
              </a:ext>
            </a:extLst>
          </p:cNvPr>
          <p:cNvSpPr txBox="1"/>
          <p:nvPr/>
        </p:nvSpPr>
        <p:spPr>
          <a:xfrm>
            <a:off x="1928813" y="4634305"/>
            <a:ext cx="731233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</a:pPr>
            <a:r>
              <a:rPr lang="it-IT" sz="1050" b="1" i="1" dirty="0"/>
              <a:t>Le medie imprese del Mezzogiorno hanno consuntivato nel 2022 un fatturato pari a 22,9€ mld</a:t>
            </a:r>
            <a:r>
              <a:rPr lang="it-IT" sz="1050" i="1" dirty="0"/>
              <a:t> </a:t>
            </a:r>
            <a:r>
              <a:rPr lang="it-IT" sz="1050" dirty="0"/>
              <a:t>ed esportazioni pari a 6,9€ mld (30,2% delle vendite) contro rispettivamente 191,1€ mld, 82,2€ mld e 43% delle altre aree</a:t>
            </a:r>
          </a:p>
          <a:p>
            <a:pPr marL="171450" indent="-171450" algn="just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</a:pPr>
            <a:r>
              <a:rPr lang="it-IT" sz="1050" b="1" i="1" dirty="0"/>
              <a:t>Il valore aggiunto delle medie imprese del Mezzogiorno rappresenta l’11,9% del totale manifatturiero della stessa area</a:t>
            </a:r>
            <a:r>
              <a:rPr lang="it-IT" sz="1050" dirty="0"/>
              <a:t> contro il 16,1% delle MI ubicate nelle altre aree</a:t>
            </a:r>
            <a:endParaRPr lang="it-IT" sz="1050" b="1" i="1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334BB57-C3B0-4DB1-8BB1-4202156D6AB6}"/>
              </a:ext>
            </a:extLst>
          </p:cNvPr>
          <p:cNvSpPr/>
          <p:nvPr/>
        </p:nvSpPr>
        <p:spPr>
          <a:xfrm>
            <a:off x="586087" y="1268413"/>
            <a:ext cx="1342726" cy="162662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*Elaborazione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su dati Istat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(anno 2021)</a:t>
            </a:r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b="1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b="1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  <a:endParaRPr lang="it-IT" sz="950" b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Mediobanca,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dati propri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graphicFrame>
        <p:nvGraphicFramePr>
          <p:cNvPr id="13" name="Tabella 4">
            <a:extLst>
              <a:ext uri="{FF2B5EF4-FFF2-40B4-BE49-F238E27FC236}">
                <a16:creationId xmlns:a16="http://schemas.microsoft.com/office/drawing/2014/main" id="{6A705C9A-6B48-4DDC-A3A1-48CD0EACC8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01877"/>
              </p:ext>
            </p:extLst>
          </p:nvPr>
        </p:nvGraphicFramePr>
        <p:xfrm>
          <a:off x="2094807" y="1268413"/>
          <a:ext cx="7146339" cy="315953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174173">
                  <a:extLst>
                    <a:ext uri="{9D8B030D-6E8A-4147-A177-3AD203B41FA5}">
                      <a16:colId xmlns:a16="http://schemas.microsoft.com/office/drawing/2014/main" val="59145627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1348695419"/>
                    </a:ext>
                  </a:extLst>
                </a:gridCol>
                <a:gridCol w="2451886">
                  <a:extLst>
                    <a:ext uri="{9D8B030D-6E8A-4147-A177-3AD203B41FA5}">
                      <a16:colId xmlns:a16="http://schemas.microsoft.com/office/drawing/2014/main" val="3641338475"/>
                    </a:ext>
                  </a:extLst>
                </a:gridCol>
              </a:tblGrid>
              <a:tr h="459532">
                <a:tc>
                  <a:txBody>
                    <a:bodyPr/>
                    <a:lstStyle/>
                    <a:p>
                      <a:pPr algn="l"/>
                      <a:r>
                        <a:rPr lang="it-IT" sz="1000" b="1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Dati 2022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spc="20" baseline="0" dirty="0">
                          <a:solidFill>
                            <a:schemeClr val="tx1"/>
                          </a:solidFill>
                        </a:rPr>
                        <a:t>MI Mezzogiorno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1000" spc="20" baseline="0" dirty="0">
                          <a:solidFill>
                            <a:schemeClr val="tx1"/>
                          </a:solidFill>
                        </a:rPr>
                        <a:t>MI altre aree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5116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1" kern="1200" spc="2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Fatturato (€ mld)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spc="20" baseline="0" dirty="0">
                          <a:solidFill>
                            <a:srgbClr val="132745"/>
                          </a:solidFill>
                          <a:latin typeface="+mn-lt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spc="20" baseline="0" dirty="0">
                          <a:solidFill>
                            <a:srgbClr val="132745"/>
                          </a:solidFill>
                          <a:latin typeface="+mn-lt"/>
                          <a:ea typeface="+mn-ea"/>
                          <a:cs typeface="+mn-cs"/>
                        </a:rPr>
                        <a:t>191,1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036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1" kern="1200" spc="2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Export (€ mld)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8857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1" kern="1200" spc="2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Quota export (in %)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0906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1" kern="1200" spc="2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Fatturato medio (€ mil)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83764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1" kern="1200" spc="2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Incidenza sul valore aggiunto manifatturiero* (in % della propria area)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91153"/>
                  </a:ext>
                </a:extLst>
              </a:tr>
            </a:tbl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E114C3A6-B7B7-4076-9BD2-A97593DB55A1}"/>
              </a:ext>
            </a:extLst>
          </p:cNvPr>
          <p:cNvSpPr/>
          <p:nvPr/>
        </p:nvSpPr>
        <p:spPr>
          <a:xfrm>
            <a:off x="9480892" y="6496265"/>
            <a:ext cx="430888" cy="361735"/>
          </a:xfrm>
          <a:prstGeom prst="rect">
            <a:avLst/>
          </a:prstGeom>
          <a:solidFill>
            <a:srgbClr val="40B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ABC883-E3D8-4638-9367-6CFA93BB64B3}"/>
              </a:ext>
            </a:extLst>
          </p:cNvPr>
          <p:cNvSpPr txBox="1"/>
          <p:nvPr/>
        </p:nvSpPr>
        <p:spPr>
          <a:xfrm>
            <a:off x="9246246" y="6550987"/>
            <a:ext cx="665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chemeClr val="bg1"/>
                </a:solidFill>
              </a:rPr>
              <a:t>8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CE289B53-DA21-3D84-C6F1-9BCF5FEDC02D}"/>
              </a:ext>
            </a:extLst>
          </p:cNvPr>
          <p:cNvCxnSpPr>
            <a:cxnSpLocks/>
          </p:cNvCxnSpPr>
          <p:nvPr/>
        </p:nvCxnSpPr>
        <p:spPr>
          <a:xfrm>
            <a:off x="929676" y="1244536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tangolo 3">
            <a:extLst>
              <a:ext uri="{FF2B5EF4-FFF2-40B4-BE49-F238E27FC236}">
                <a16:creationId xmlns:a16="http://schemas.microsoft.com/office/drawing/2014/main" id="{7D64902A-1016-945F-99A9-DE1BF5AC8DBC}"/>
              </a:ext>
            </a:extLst>
          </p:cNvPr>
          <p:cNvSpPr/>
          <p:nvPr/>
        </p:nvSpPr>
        <p:spPr>
          <a:xfrm>
            <a:off x="1946047" y="862272"/>
            <a:ext cx="7300199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Un primo identikit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4139DDBF-B0CD-AECD-EAF5-B5BCDC644C4D}"/>
              </a:ext>
            </a:extLst>
          </p:cNvPr>
          <p:cNvCxnSpPr>
            <a:cxnSpLocks/>
          </p:cNvCxnSpPr>
          <p:nvPr/>
        </p:nvCxnSpPr>
        <p:spPr>
          <a:xfrm>
            <a:off x="1984243" y="1088305"/>
            <a:ext cx="109584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51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 flipV="1">
            <a:off x="2073275" y="1150401"/>
            <a:ext cx="2027940" cy="7258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81667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1.4</a:t>
            </a:r>
            <a:r>
              <a:rPr lang="it-IT" sz="1200" b="1" dirty="0"/>
              <a:t> / LE SPECIALIZZAZIONI SETTORIALI: MI DEL MEZZOGIORNO VS MI DELLE ALTRE AREE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12513D-F9EB-E53A-01B3-4DC89DB9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9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0F9C282-1305-4997-A4AB-2689B0DF1622}"/>
              </a:ext>
            </a:extLst>
          </p:cNvPr>
          <p:cNvSpPr txBox="1"/>
          <p:nvPr/>
        </p:nvSpPr>
        <p:spPr>
          <a:xfrm>
            <a:off x="1854525" y="4505283"/>
            <a:ext cx="7637973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</a:pPr>
            <a:r>
              <a:rPr lang="it-IT" sz="1050" b="1" i="1" dirty="0">
                <a:solidFill>
                  <a:srgbClr val="132745"/>
                </a:solidFill>
              </a:rPr>
              <a:t>La specializzazione produttiva delle medie imprese del Mezzogiorno è appannaggio prevalentemente di tre settori </a:t>
            </a:r>
            <a:r>
              <a:rPr lang="it-IT" sz="1050" dirty="0">
                <a:solidFill>
                  <a:srgbClr val="132745"/>
                </a:solidFill>
              </a:rPr>
              <a:t>(alimentare-bevande, meccanico e chimico-farmaceutico) che, nel loro insieme, </a:t>
            </a:r>
            <a:r>
              <a:rPr lang="it-IT" sz="1050" b="1" i="1" dirty="0">
                <a:solidFill>
                  <a:srgbClr val="132745"/>
                </a:solidFill>
              </a:rPr>
              <a:t>rappresentano il 78,5% del fatturato totale del 2022</a:t>
            </a:r>
          </a:p>
          <a:p>
            <a:pPr marL="171450" indent="-1714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050" b="1" i="1" dirty="0"/>
              <a:t>Nelle altre aree i tre settori più rappresentativi </a:t>
            </a:r>
            <a:r>
              <a:rPr lang="it-IT" sz="1050" dirty="0"/>
              <a:t>sono meccanico, beni per la persona e la casa* e alimentare-bevande. Essi </a:t>
            </a:r>
            <a:r>
              <a:rPr lang="it-IT" sz="1050" b="1" i="1" dirty="0"/>
              <a:t>coprono il 70,7% del fatturato totale del 2022</a:t>
            </a:r>
          </a:p>
        </p:txBody>
      </p:sp>
      <p:cxnSp>
        <p:nvCxnSpPr>
          <p:cNvPr id="21" name="Connettore 1 8">
            <a:extLst>
              <a:ext uri="{FF2B5EF4-FFF2-40B4-BE49-F238E27FC236}">
                <a16:creationId xmlns:a16="http://schemas.microsoft.com/office/drawing/2014/main" id="{55E83DD3-D7A3-488E-8D13-434C715059A7}"/>
              </a:ext>
            </a:extLst>
          </p:cNvPr>
          <p:cNvCxnSpPr>
            <a:cxnSpLocks/>
          </p:cNvCxnSpPr>
          <p:nvPr/>
        </p:nvCxnSpPr>
        <p:spPr>
          <a:xfrm>
            <a:off x="924402" y="1157659"/>
            <a:ext cx="927699" cy="0"/>
          </a:xfrm>
          <a:prstGeom prst="line">
            <a:avLst/>
          </a:prstGeom>
          <a:ln w="76200">
            <a:solidFill>
              <a:srgbClr val="1D1D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8334BB57-C3B0-4DB1-8BB1-4202156D6AB6}"/>
              </a:ext>
            </a:extLst>
          </p:cNvPr>
          <p:cNvSpPr/>
          <p:nvPr/>
        </p:nvSpPr>
        <p:spPr>
          <a:xfrm>
            <a:off x="390244" y="1288419"/>
            <a:ext cx="1538580" cy="1700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  <a:endParaRPr lang="it-IT" sz="950" b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Mediobanca,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dati propri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*Tessile-abbigliamento, pelli e cuoio, legno e mobili, ceramiche e prodotti per l’edilizia, gioielleria e oreficeria e beni diversi per la persona e la casa</a:t>
            </a: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BF012459-50E4-4BC7-8D66-589CF39B81BF}"/>
              </a:ext>
            </a:extLst>
          </p:cNvPr>
          <p:cNvSpPr/>
          <p:nvPr/>
        </p:nvSpPr>
        <p:spPr>
          <a:xfrm>
            <a:off x="1990056" y="922721"/>
            <a:ext cx="73669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Fatturato 1996 e 2022, in % del totale</a:t>
            </a:r>
          </a:p>
        </p:txBody>
      </p: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87AE93E1-FE3A-4E94-B8F7-0C5C6A89B8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0499810"/>
              </p:ext>
            </p:extLst>
          </p:nvPr>
        </p:nvGraphicFramePr>
        <p:xfrm>
          <a:off x="2042896" y="1098542"/>
          <a:ext cx="7637973" cy="171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fico 18">
            <a:extLst>
              <a:ext uri="{FF2B5EF4-FFF2-40B4-BE49-F238E27FC236}">
                <a16:creationId xmlns:a16="http://schemas.microsoft.com/office/drawing/2014/main" id="{73813344-1787-4E42-83CC-EFB33CFFB6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302546"/>
              </p:ext>
            </p:extLst>
          </p:nvPr>
        </p:nvGraphicFramePr>
        <p:xfrm>
          <a:off x="2041669" y="2690490"/>
          <a:ext cx="7639200" cy="17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CasellaDiTesto 19">
            <a:extLst>
              <a:ext uri="{FF2B5EF4-FFF2-40B4-BE49-F238E27FC236}">
                <a16:creationId xmlns:a16="http://schemas.microsoft.com/office/drawing/2014/main" id="{54BB07A9-9BBC-4281-A2D0-9E6AE26AEDAA}"/>
              </a:ext>
            </a:extLst>
          </p:cNvPr>
          <p:cNvSpPr txBox="1"/>
          <p:nvPr/>
        </p:nvSpPr>
        <p:spPr>
          <a:xfrm>
            <a:off x="3087245" y="1293077"/>
            <a:ext cx="1224136" cy="233205"/>
          </a:xfrm>
          <a:prstGeom prst="rect">
            <a:avLst/>
          </a:prstGeom>
          <a:solidFill>
            <a:srgbClr val="132745"/>
          </a:solidFill>
          <a:ln>
            <a:solidFill>
              <a:srgbClr val="132745"/>
            </a:solidFill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  <a:buClr>
                <a:srgbClr val="BE9655"/>
              </a:buClr>
            </a:pPr>
            <a:r>
              <a:rPr lang="it-IT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Top3 2022: 78,5%</a:t>
            </a:r>
          </a:p>
        </p:txBody>
      </p:sp>
    </p:spTree>
    <p:extLst>
      <p:ext uri="{BB962C8B-B14F-4D97-AF65-F5344CB8AC3E}">
        <p14:creationId xmlns:p14="http://schemas.microsoft.com/office/powerpoint/2010/main" val="2872960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430901" y="1213315"/>
            <a:ext cx="1497912" cy="838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  <a:endParaRPr lang="it-IT" sz="950" b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Mediobanca, dati propri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2000009" y="924062"/>
            <a:ext cx="73669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Numero indice del fatturato 2013-2022, campioni omogenei (2013=100)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0331" y="4416832"/>
            <a:ext cx="75127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Le medie imprese meridionali fanno registrare dati in controtendenza rispetto alla tradizionale immagine di un Mezzogiorno omogeneamente attardato: </a:t>
            </a:r>
            <a:r>
              <a:rPr lang="it-IT" sz="1050" dirty="0">
                <a:solidFill>
                  <a:srgbClr val="132745"/>
                </a:solidFill>
              </a:rPr>
              <a:t>nel decennio 2013-2022 la crescita del fatturato è stata del +71,2% (vs il +59,7% delle altre aree)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Si segnalano le </a:t>
            </a:r>
            <a:r>
              <a:rPr lang="it-IT" sz="1050" b="1" i="1" dirty="0">
                <a:solidFill>
                  <a:srgbClr val="132745"/>
                </a:solidFill>
              </a:rPr>
              <a:t>performance delle imprese meridionali operanti nel metallurgico </a:t>
            </a:r>
            <a:r>
              <a:rPr lang="it-IT" sz="1050" dirty="0">
                <a:solidFill>
                  <a:srgbClr val="132745"/>
                </a:solidFill>
              </a:rPr>
              <a:t>(+102,8% vs +96% di quelle del Centro-Nord) e nel </a:t>
            </a:r>
            <a:r>
              <a:rPr lang="it-IT" sz="1050" b="1" i="1" dirty="0">
                <a:solidFill>
                  <a:srgbClr val="132745"/>
                </a:solidFill>
              </a:rPr>
              <a:t>cartario-editoriale</a:t>
            </a:r>
            <a:r>
              <a:rPr lang="it-IT" sz="1050" dirty="0">
                <a:solidFill>
                  <a:srgbClr val="132745"/>
                </a:solidFill>
              </a:rPr>
              <a:t> (+101,3% vs +72,2%)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Le medie imprese meridionali meccaniche</a:t>
            </a:r>
            <a:r>
              <a:rPr lang="it-IT" sz="1050" i="1" dirty="0">
                <a:solidFill>
                  <a:srgbClr val="132745"/>
                </a:solidFill>
              </a:rPr>
              <a:t> </a:t>
            </a:r>
            <a:r>
              <a:rPr lang="it-IT" sz="1050" dirty="0">
                <a:solidFill>
                  <a:srgbClr val="132745"/>
                </a:solidFill>
              </a:rPr>
              <a:t>hanno registrato un incremento di oltre 25 punti percentuali superiore a quello delle altre aree (rispettivamente +86,3% vs +61%) e </a:t>
            </a:r>
            <a:r>
              <a:rPr lang="it-IT" sz="1050" b="1" i="1" dirty="0">
                <a:solidFill>
                  <a:srgbClr val="132745"/>
                </a:solidFill>
              </a:rPr>
              <a:t>le alimentari </a:t>
            </a:r>
            <a:r>
              <a:rPr lang="it-IT" sz="1050" dirty="0">
                <a:solidFill>
                  <a:srgbClr val="132745"/>
                </a:solidFill>
              </a:rPr>
              <a:t>di circa 20 p.p. (+68,6% vs +48,5%)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84107" y="62926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1.5</a:t>
            </a:r>
            <a:r>
              <a:rPr lang="it-IT" sz="1200" b="1" dirty="0"/>
              <a:t> / MI DEL MEZZOGIORNO: UN MODELLO DINAMICO E FLESSIBILE</a:t>
            </a:r>
            <a:endParaRPr lang="it-IT" sz="1200" dirty="0"/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6797BB6-A39C-5FB9-77CD-188CBB9BDC79}"/>
              </a:ext>
            </a:extLst>
          </p:cNvPr>
          <p:cNvCxnSpPr>
            <a:cxnSpLocks/>
          </p:cNvCxnSpPr>
          <p:nvPr/>
        </p:nvCxnSpPr>
        <p:spPr>
          <a:xfrm>
            <a:off x="2073275" y="1164145"/>
            <a:ext cx="385852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91BFBE-7323-17DD-3784-DBBB6BEC7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10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8E76EB24-5E93-1070-BECB-31FEF27197CE}"/>
              </a:ext>
            </a:extLst>
          </p:cNvPr>
          <p:cNvCxnSpPr>
            <a:cxnSpLocks/>
          </p:cNvCxnSpPr>
          <p:nvPr/>
        </p:nvCxnSpPr>
        <p:spPr>
          <a:xfrm>
            <a:off x="929676" y="111556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3BAD8FB0-CFDA-4E6F-BBA5-341D797F4B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727279"/>
              </p:ext>
            </p:extLst>
          </p:nvPr>
        </p:nvGraphicFramePr>
        <p:xfrm>
          <a:off x="1849912" y="1424887"/>
          <a:ext cx="7513200" cy="269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2157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430901" y="1213315"/>
            <a:ext cx="1497912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  <a:endParaRPr lang="it-IT" sz="950" b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Mediobanca,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dati propri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Produttività</a:t>
            </a:r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: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valore aggiunto, al netto degli ammortamenti, per addetto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Competitività</a:t>
            </a:r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 rapporto tra produttività e costo del lavoro pro-capite</a:t>
            </a: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2000009" y="924062"/>
            <a:ext cx="73669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Variazioni cumulate 2013-2022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9865" y="4450263"/>
            <a:ext cx="729276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Tra il 2013 e il 2022 le medie imprese del Mezzogiorno hanno conseguito un maggiore incremento della produttività </a:t>
            </a:r>
            <a:r>
              <a:rPr lang="it-IT" sz="1050" dirty="0">
                <a:solidFill>
                  <a:srgbClr val="132745"/>
                </a:solidFill>
              </a:rPr>
              <a:t>rispetto a quello delle MI delle altre aree (+33,4% vs +29,1%) </a:t>
            </a:r>
            <a:r>
              <a:rPr lang="it-IT" sz="1050" b="1" i="1" dirty="0">
                <a:solidFill>
                  <a:srgbClr val="132745"/>
                </a:solidFill>
              </a:rPr>
              <a:t>e registrato un minore aumento del costo del lavoro pro-capite</a:t>
            </a:r>
            <a:r>
              <a:rPr lang="it-IT" sz="1050" dirty="0">
                <a:solidFill>
                  <a:srgbClr val="132745"/>
                </a:solidFill>
              </a:rPr>
              <a:t> (+5,9% vs +13,3%)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Nel decennio </a:t>
            </a:r>
            <a:r>
              <a:rPr lang="it-IT" sz="1050" b="1" i="1" dirty="0">
                <a:solidFill>
                  <a:srgbClr val="132745"/>
                </a:solidFill>
              </a:rPr>
              <a:t>la competitività delle medie imprese meridionali è cresciuta di 26 punti percentuali </a:t>
            </a:r>
            <a:r>
              <a:rPr lang="it-IT" sz="1050" dirty="0">
                <a:solidFill>
                  <a:srgbClr val="132745"/>
                </a:solidFill>
              </a:rPr>
              <a:t>(+13,9 p.p. le altre aree) …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... con rilevante ampliamento della forza lavoro (+29,6% vs +22,3% del resto d’Italia) </a:t>
            </a:r>
          </a:p>
          <a:p>
            <a:pPr marL="639763" lvl="1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endParaRPr lang="it-IT" sz="1050" dirty="0">
              <a:solidFill>
                <a:srgbClr val="132745"/>
              </a:solidFill>
            </a:endParaRPr>
          </a:p>
          <a:p>
            <a:pPr marL="639763" lvl="1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endParaRPr lang="it-IT" sz="1050" dirty="0">
              <a:solidFill>
                <a:srgbClr val="132745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84107" y="62926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1.6</a:t>
            </a:r>
            <a:r>
              <a:rPr lang="it-IT" sz="1200" b="1" dirty="0"/>
              <a:t> / CREAZIONE DI VALORE E OCCUPAZIONE: MI DEL MEZZOGIORNO VS MI DELLE ALTRE AREE</a:t>
            </a:r>
            <a:endParaRPr lang="it-IT" sz="1200" dirty="0"/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46797BB6-A39C-5FB9-77CD-188CBB9BDC79}"/>
              </a:ext>
            </a:extLst>
          </p:cNvPr>
          <p:cNvCxnSpPr>
            <a:cxnSpLocks/>
          </p:cNvCxnSpPr>
          <p:nvPr/>
        </p:nvCxnSpPr>
        <p:spPr>
          <a:xfrm>
            <a:off x="2073275" y="1155756"/>
            <a:ext cx="173672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B91BFBE-7323-17DD-3784-DBBB6BEC7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11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8E76EB24-5E93-1070-BECB-31FEF27197CE}"/>
              </a:ext>
            </a:extLst>
          </p:cNvPr>
          <p:cNvCxnSpPr>
            <a:cxnSpLocks/>
          </p:cNvCxnSpPr>
          <p:nvPr/>
        </p:nvCxnSpPr>
        <p:spPr>
          <a:xfrm>
            <a:off x="929676" y="111556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a 4">
            <a:extLst>
              <a:ext uri="{FF2B5EF4-FFF2-40B4-BE49-F238E27FC236}">
                <a16:creationId xmlns:a16="http://schemas.microsoft.com/office/drawing/2014/main" id="{9F7B74F6-A44D-4CE5-B320-4D1851BB9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493075"/>
              </p:ext>
            </p:extLst>
          </p:nvPr>
        </p:nvGraphicFramePr>
        <p:xfrm>
          <a:off x="2116183" y="3291542"/>
          <a:ext cx="7036442" cy="876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261493">
                  <a:extLst>
                    <a:ext uri="{9D8B030D-6E8A-4147-A177-3AD203B41FA5}">
                      <a16:colId xmlns:a16="http://schemas.microsoft.com/office/drawing/2014/main" val="591456271"/>
                    </a:ext>
                  </a:extLst>
                </a:gridCol>
                <a:gridCol w="2420315">
                  <a:extLst>
                    <a:ext uri="{9D8B030D-6E8A-4147-A177-3AD203B41FA5}">
                      <a16:colId xmlns:a16="http://schemas.microsoft.com/office/drawing/2014/main" val="1348695419"/>
                    </a:ext>
                  </a:extLst>
                </a:gridCol>
                <a:gridCol w="2354634">
                  <a:extLst>
                    <a:ext uri="{9D8B030D-6E8A-4147-A177-3AD203B41FA5}">
                      <a16:colId xmlns:a16="http://schemas.microsoft.com/office/drawing/2014/main" val="3641338475"/>
                    </a:ext>
                  </a:extLst>
                </a:gridCol>
              </a:tblGrid>
              <a:tr h="172800">
                <a:tc>
                  <a:txBody>
                    <a:bodyPr/>
                    <a:lstStyle/>
                    <a:p>
                      <a:pPr algn="l"/>
                      <a:r>
                        <a:rPr lang="it-IT" sz="900" b="1" kern="1200" spc="2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Dati 2022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spc="20" baseline="0" dirty="0">
                          <a:solidFill>
                            <a:schemeClr val="tx1"/>
                          </a:solidFill>
                        </a:rPr>
                        <a:t>MI Mezzogiorno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900" spc="20" baseline="0" dirty="0">
                          <a:solidFill>
                            <a:schemeClr val="tx1"/>
                          </a:solidFill>
                        </a:rPr>
                        <a:t>MI altre aree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151165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</a:rPr>
                        <a:t>Produttività (€ migliaia)</a:t>
                      </a:r>
                      <a:endParaRPr lang="it-IT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2036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</a:rPr>
                        <a:t>Costo del lavoro pro-capite (€ migliaia)</a:t>
                      </a:r>
                      <a:endParaRPr lang="it-IT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1885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800" b="1" dirty="0">
                          <a:solidFill>
                            <a:schemeClr val="bg1"/>
                          </a:solidFill>
                          <a:effectLst/>
                        </a:rPr>
                        <a:t>Competitività (in %)</a:t>
                      </a:r>
                      <a:endParaRPr lang="it-IT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99D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900" b="0" kern="1200" dirty="0">
                          <a:solidFill>
                            <a:srgbClr val="13274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609063"/>
                  </a:ext>
                </a:extLst>
              </a:tr>
            </a:tbl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E048DFE3-75B9-4D36-BF35-2312792EB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836285"/>
              </p:ext>
            </p:extLst>
          </p:nvPr>
        </p:nvGraphicFramePr>
        <p:xfrm>
          <a:off x="2042917" y="1293333"/>
          <a:ext cx="7066800" cy="199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202213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259520" y="1259650"/>
            <a:ext cx="1497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Fonti:</a:t>
            </a:r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elaborazione Area Studi Mediobanca su Dati Cumulativi di 1900 società italiane, 2024 e Indagine campionaria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Mediobanca, 2024</a:t>
            </a: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1998111" y="920552"/>
            <a:ext cx="7366913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Variazioni 2023/2022 del fatturato nominale, in %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76772" y="1158974"/>
            <a:ext cx="263238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82208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1.7</a:t>
            </a:r>
            <a:r>
              <a:rPr lang="it-IT" sz="1200" b="1" dirty="0"/>
              <a:t> / MI: I CONSUNTIVI 2023 E LE ASPETTATIVE PER IL 2024 NEL MEZZOGIORNO E NEL RESTO D’ITALIA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C12513D-F9EB-E53A-01B3-4DC89DB9AA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12</a:t>
            </a:r>
          </a:p>
        </p:txBody>
      </p: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C5E1091-615F-0BEF-1C94-AAF944DED16D}"/>
              </a:ext>
            </a:extLst>
          </p:cNvPr>
          <p:cNvCxnSpPr>
            <a:cxnSpLocks/>
          </p:cNvCxnSpPr>
          <p:nvPr/>
        </p:nvCxnSpPr>
        <p:spPr>
          <a:xfrm>
            <a:off x="763484" y="1158974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afico 11">
            <a:extLst>
              <a:ext uri="{FF2B5EF4-FFF2-40B4-BE49-F238E27FC236}">
                <a16:creationId xmlns:a16="http://schemas.microsoft.com/office/drawing/2014/main" id="{375D3AC0-FCDA-4009-9D70-DA3DD5B2D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455190"/>
              </p:ext>
            </p:extLst>
          </p:nvPr>
        </p:nvGraphicFramePr>
        <p:xfrm>
          <a:off x="1998110" y="1345627"/>
          <a:ext cx="7191609" cy="2817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7B0C3F2-A1F0-4DD5-8419-2711F9F1E42B}"/>
              </a:ext>
            </a:extLst>
          </p:cNvPr>
          <p:cNvSpPr txBox="1"/>
          <p:nvPr/>
        </p:nvSpPr>
        <p:spPr>
          <a:xfrm>
            <a:off x="1947534" y="4291382"/>
            <a:ext cx="7292760" cy="18543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Il fatturato delle medie imprese del Mezzogiorno nel 2023 si è chiuso con un incremento del 2,7%</a:t>
            </a:r>
            <a:r>
              <a:rPr lang="it-IT" sz="1050" i="1" dirty="0">
                <a:solidFill>
                  <a:srgbClr val="132745"/>
                </a:solidFill>
              </a:rPr>
              <a:t>, </a:t>
            </a:r>
            <a:r>
              <a:rPr lang="it-IT" sz="1050" dirty="0">
                <a:solidFill>
                  <a:srgbClr val="132745"/>
                </a:solidFill>
              </a:rPr>
              <a:t>mentre quelle delle altre aree hanno registrato una diminuzione pari al 3,6%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Il medesimo trend si riscontra anche </a:t>
            </a:r>
            <a:r>
              <a:rPr lang="it-IT" sz="1050" b="1" i="1" dirty="0">
                <a:solidFill>
                  <a:srgbClr val="132745"/>
                </a:solidFill>
              </a:rPr>
              <a:t>nelle vendite oltreconfine dove le medie imprese meridionali hanno registrato una variazione positiva del 4,4% </a:t>
            </a:r>
            <a:r>
              <a:rPr lang="it-IT" sz="1050" dirty="0">
                <a:solidFill>
                  <a:srgbClr val="132745"/>
                </a:solidFill>
              </a:rPr>
              <a:t>che si confronta con il calo di quelle del Centro-Nord (-2,1%)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Le medie imprese del Sud Italia guardano al futuro con un cauto ottimismo</a:t>
            </a:r>
            <a:r>
              <a:rPr lang="it-IT" sz="1050" dirty="0">
                <a:solidFill>
                  <a:srgbClr val="132745"/>
                </a:solidFill>
              </a:rPr>
              <a:t> prevedendo un incremento di fatturato ed esportazioni intorno al 2% a fronte di un’aspettativa negativa delle medie imprese delle altre aree (-1,5% quanto alle vendite totali, -4% oltreconfine)</a:t>
            </a:r>
          </a:p>
          <a:p>
            <a:pPr marL="639763" lvl="1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endParaRPr lang="it-IT" sz="1050" dirty="0">
              <a:solidFill>
                <a:srgbClr val="132745"/>
              </a:solidFill>
            </a:endParaRPr>
          </a:p>
          <a:p>
            <a:pPr marL="639763" lvl="1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endParaRPr lang="it-IT" sz="1050" dirty="0">
              <a:solidFill>
                <a:srgbClr val="1327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96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704850" y="922299"/>
            <a:ext cx="8837641" cy="366768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704848" y="4096909"/>
            <a:ext cx="8837641" cy="554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>
            <a:off x="773723" y="6482653"/>
            <a:ext cx="8768766" cy="13612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704850" y="4288212"/>
            <a:ext cx="1403349" cy="2208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704850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CA2F4-E0E3-1F0A-7B99-27272B4E0878}"/>
              </a:ext>
            </a:extLst>
          </p:cNvPr>
          <p:cNvSpPr txBox="1"/>
          <p:nvPr/>
        </p:nvSpPr>
        <p:spPr>
          <a:xfrm>
            <a:off x="5266706" y="1517475"/>
            <a:ext cx="3761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Il contesto competitivo visto dalle medie imprese del Mezzogiorno e le sfide dello scenario europeo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1EA0C9-2289-2A1F-D108-F8DF4D695DCC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D47296-263E-ECE0-4A0E-D01F23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6BAF29D-D50D-AD03-8801-5B368326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9775751-4A71-4FA1-9D40-5CDFB04DAAEC}"/>
              </a:ext>
            </a:extLst>
          </p:cNvPr>
          <p:cNvSpPr txBox="1"/>
          <p:nvPr/>
        </p:nvSpPr>
        <p:spPr>
          <a:xfrm>
            <a:off x="5727728" y="4288212"/>
            <a:ext cx="2681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E3E3E3"/>
                </a:solidFill>
              </a:rPr>
              <a:t>2.0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2D76443-5F56-54AE-CC9A-3F91459FA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21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2661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2.1</a:t>
            </a:r>
            <a:r>
              <a:rPr lang="it-IT" sz="1200" b="1" dirty="0"/>
              <a:t> / SEGMENTI DI MERCATO E GAMMA DEI PRODOTTI DELLE MEDIE IMPRESE DEL MEZZOGIORNO</a:t>
            </a:r>
            <a:endParaRPr lang="it-IT" sz="12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B2B2E2-5EEB-A33D-8447-2E03E8B7305A}"/>
              </a:ext>
            </a:extLst>
          </p:cNvPr>
          <p:cNvSpPr/>
          <p:nvPr/>
        </p:nvSpPr>
        <p:spPr>
          <a:xfrm>
            <a:off x="2010612" y="2445460"/>
            <a:ext cx="72342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Quota di MI operanti nell’alta gamma* (in % delle imprese rispondenti)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C12772A-EDE0-A353-1350-2309171F4BEF}"/>
              </a:ext>
            </a:extLst>
          </p:cNvPr>
          <p:cNvCxnSpPr>
            <a:cxnSpLocks/>
          </p:cNvCxnSpPr>
          <p:nvPr/>
        </p:nvCxnSpPr>
        <p:spPr>
          <a:xfrm>
            <a:off x="2077307" y="1249829"/>
            <a:ext cx="5599843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FE91FE-E0BE-1031-9ECF-EF94E94754D0}"/>
              </a:ext>
            </a:extLst>
          </p:cNvPr>
          <p:cNvSpPr txBox="1"/>
          <p:nvPr/>
        </p:nvSpPr>
        <p:spPr>
          <a:xfrm>
            <a:off x="1857375" y="4335035"/>
            <a:ext cx="7629003" cy="13003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Il 62,8% delle MI meridionali opera nel segmento B2B (business to business) </a:t>
            </a:r>
            <a:r>
              <a:rPr lang="it-IT" sz="1050" dirty="0">
                <a:solidFill>
                  <a:srgbClr val="132745"/>
                </a:solidFill>
              </a:rPr>
              <a:t>ossia in qualità di fornitore di beni intermedi; tale quota sale al 74,8% per le MI delle altre aree; Il 37,2% delle medie imprese del Mezzogiorno è invece attivo nel B2C (business to consumer) vendendo i propri prodotti direttamente al consumatore finale (25,2% quelle del Centro-Nord)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Il 38,1% delle MI del Mezzogiorno dichiara di operare prevalentemente nella fascia alta di mercato</a:t>
            </a:r>
            <a:r>
              <a:rPr lang="it-IT" sz="1050" dirty="0">
                <a:solidFill>
                  <a:srgbClr val="132745"/>
                </a:solidFill>
              </a:rPr>
              <a:t> (37% quelle delle altre aree) e si attende un incremento del fatturato 2024 pari al 5% (contro il +1,8% delle MI delle altre aree) e delle esportazioni intorno al +4,5% (contro la stabilità prevista dalle medie imprese del Centro-Nord)</a:t>
            </a:r>
            <a:endParaRPr lang="it-IT" sz="1050" b="1" i="1" dirty="0">
              <a:solidFill>
                <a:srgbClr val="132745"/>
              </a:solidFill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592DD7-8BD9-2A4B-4123-56FDCF500794}"/>
              </a:ext>
            </a:extLst>
          </p:cNvPr>
          <p:cNvSpPr/>
          <p:nvPr/>
        </p:nvSpPr>
        <p:spPr>
          <a:xfrm>
            <a:off x="1958662" y="1036622"/>
            <a:ext cx="68329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 Suddivisione delle MI in base al segmento di mercato nel quale operano (in % delle imprese rispondenti)</a:t>
            </a:r>
          </a:p>
        </p:txBody>
      </p: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D520F90D-AC3F-CD03-2504-94DB35D8A5DE}"/>
              </a:ext>
            </a:extLst>
          </p:cNvPr>
          <p:cNvCxnSpPr>
            <a:cxnSpLocks/>
          </p:cNvCxnSpPr>
          <p:nvPr/>
        </p:nvCxnSpPr>
        <p:spPr>
          <a:xfrm>
            <a:off x="2112967" y="2676851"/>
            <a:ext cx="379052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EAA2D6-E998-1A5F-8A9A-04D4BD145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14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C7446A-F3C9-482A-B70D-36159A663170}"/>
              </a:ext>
            </a:extLst>
          </p:cNvPr>
          <p:cNvSpPr txBox="1"/>
          <p:nvPr/>
        </p:nvSpPr>
        <p:spPr>
          <a:xfrm>
            <a:off x="359463" y="1313665"/>
            <a:ext cx="149791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*Imprese che realizzano più del 50% del proprio fatturato mediante vendita di prodotti di fascia alta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485B521-912E-337F-3983-C81FEFD505F0}"/>
              </a:ext>
            </a:extLst>
          </p:cNvPr>
          <p:cNvCxnSpPr>
            <a:cxnSpLocks/>
          </p:cNvCxnSpPr>
          <p:nvPr/>
        </p:nvCxnSpPr>
        <p:spPr>
          <a:xfrm>
            <a:off x="857487" y="1171701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C26EB0E2-9F41-4D71-812B-AE8B1775D1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171145"/>
              </p:ext>
            </p:extLst>
          </p:nvPr>
        </p:nvGraphicFramePr>
        <p:xfrm>
          <a:off x="2010612" y="1435702"/>
          <a:ext cx="7167600" cy="101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Grafico 19">
            <a:extLst>
              <a:ext uri="{FF2B5EF4-FFF2-40B4-BE49-F238E27FC236}">
                <a16:creationId xmlns:a16="http://schemas.microsoft.com/office/drawing/2014/main" id="{DF208AE0-A0ED-4B97-9EBA-C0C58D7F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57956"/>
              </p:ext>
            </p:extLst>
          </p:nvPr>
        </p:nvGraphicFramePr>
        <p:xfrm>
          <a:off x="2077307" y="2789206"/>
          <a:ext cx="7167600" cy="12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3688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C1B1367B-28B3-4573-ABC7-00C3EE66C6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464142"/>
              </p:ext>
            </p:extLst>
          </p:nvPr>
        </p:nvGraphicFramePr>
        <p:xfrm>
          <a:off x="1928813" y="1120736"/>
          <a:ext cx="7851600" cy="288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430901" y="1211197"/>
            <a:ext cx="1497912" cy="1131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6034" y="4028003"/>
            <a:ext cx="76331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00" b="1" i="1" dirty="0">
                <a:solidFill>
                  <a:srgbClr val="132745"/>
                </a:solidFill>
              </a:rPr>
              <a:t>Il 53,3% delle MI del Mezzogiorno lamenta difficoltà nel reperimento di profili professionali adeguati</a:t>
            </a:r>
            <a:r>
              <a:rPr lang="it-IT" sz="1000" dirty="0">
                <a:solidFill>
                  <a:srgbClr val="132745"/>
                </a:solidFill>
              </a:rPr>
              <a:t> (51,4% le MI delle altre aree)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00" b="1" i="1" dirty="0">
                <a:solidFill>
                  <a:srgbClr val="132745"/>
                </a:solidFill>
              </a:rPr>
              <a:t>La competizione sui prezzi è avvertita come più aggressiva dal 36,7% delle MI meridionali </a:t>
            </a:r>
            <a:r>
              <a:rPr lang="it-IT" sz="1000" dirty="0">
                <a:solidFill>
                  <a:srgbClr val="132745"/>
                </a:solidFill>
              </a:rPr>
              <a:t>e dal 36,1% di quelle del Centro-Nord, mentre non preoccupa particolarmente quella sulla qualità del prodotto che continua a premiare le MI indipendentemente dalla localizzazione (6,7% le medie imprese del Mezzogiorno e 5,7% quelle delle aree residuali) 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00" b="1" i="1" dirty="0">
                <a:solidFill>
                  <a:srgbClr val="132745"/>
                </a:solidFill>
              </a:rPr>
              <a:t>Continuano i problemi dovuti all’approvvigionamento di materie prime e input produttivi </a:t>
            </a:r>
            <a:r>
              <a:rPr lang="it-IT" sz="1000" dirty="0">
                <a:solidFill>
                  <a:srgbClr val="132745"/>
                </a:solidFill>
              </a:rPr>
              <a:t>che hanno riguardato il </a:t>
            </a:r>
            <a:r>
              <a:rPr lang="it-IT" sz="1000" b="1" i="1" dirty="0">
                <a:solidFill>
                  <a:srgbClr val="132745"/>
                </a:solidFill>
              </a:rPr>
              <a:t>23,3% </a:t>
            </a:r>
            <a:r>
              <a:rPr lang="it-IT" sz="1000" dirty="0">
                <a:solidFill>
                  <a:srgbClr val="132745"/>
                </a:solidFill>
              </a:rPr>
              <a:t>delle MI del Sud Italia e il 26,4% di quelle degli altri territori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00" b="1" i="1" dirty="0">
                <a:solidFill>
                  <a:srgbClr val="132745"/>
                </a:solidFill>
              </a:rPr>
              <a:t>Il 23,3% delle MI del Mezzogiorno non ha potuto utilizzare pienamente la propria capacità produttiva a causa del ridotto potere d’acquisto della clientela/domanda</a:t>
            </a:r>
            <a:r>
              <a:rPr lang="it-IT" sz="1000" dirty="0">
                <a:solidFill>
                  <a:srgbClr val="132745"/>
                </a:solidFill>
              </a:rPr>
              <a:t>; la quota sale al 33,8% per quelle del Centro-Nord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endParaRPr lang="it-IT" sz="1000" dirty="0">
              <a:solidFill>
                <a:srgbClr val="132745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99961" y="628474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2.2</a:t>
            </a:r>
            <a:r>
              <a:rPr lang="it-IT" sz="1200" b="1" dirty="0"/>
              <a:t> / LE PRINCIPALI DIFFICOLTÀ INCONTRATE NEL 2023: MI DEL MEZZOGIORNO VS MI DELLE ALTRE AREE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15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C3861E28-8349-4AD6-A4E9-FA4B76F5BCBC}"/>
              </a:ext>
            </a:extLst>
          </p:cNvPr>
          <p:cNvSpPr/>
          <p:nvPr/>
        </p:nvSpPr>
        <p:spPr>
          <a:xfrm>
            <a:off x="2000302" y="927017"/>
            <a:ext cx="748884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Principali criticità rilevate dalle MI nel 2023 (in % delle imprese rispondenti)*</a:t>
            </a:r>
          </a:p>
        </p:txBody>
      </p:sp>
      <p:cxnSp>
        <p:nvCxnSpPr>
          <p:cNvPr id="19" name="Connettore 1 5">
            <a:extLst>
              <a:ext uri="{FF2B5EF4-FFF2-40B4-BE49-F238E27FC236}">
                <a16:creationId xmlns:a16="http://schemas.microsoft.com/office/drawing/2014/main" id="{877BCE6E-7EAA-4CCA-8A87-CC1FFEB977A7}"/>
              </a:ext>
            </a:extLst>
          </p:cNvPr>
          <p:cNvCxnSpPr>
            <a:cxnSpLocks/>
          </p:cNvCxnSpPr>
          <p:nvPr/>
        </p:nvCxnSpPr>
        <p:spPr>
          <a:xfrm>
            <a:off x="2089150" y="1162888"/>
            <a:ext cx="41465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8197861-667C-B5E7-3C23-A85531C18E1F}"/>
              </a:ext>
            </a:extLst>
          </p:cNvPr>
          <p:cNvCxnSpPr>
            <a:cxnSpLocks/>
          </p:cNvCxnSpPr>
          <p:nvPr/>
        </p:nvCxnSpPr>
        <p:spPr>
          <a:xfrm>
            <a:off x="929676" y="112313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2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4C36724E-7B55-49B1-9A35-11EDE82CE6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1939651"/>
              </p:ext>
            </p:extLst>
          </p:nvPr>
        </p:nvGraphicFramePr>
        <p:xfrm>
          <a:off x="5717113" y="834326"/>
          <a:ext cx="3502800" cy="29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0975B5B-526E-43E3-8A51-75106AFA9F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656701"/>
              </p:ext>
            </p:extLst>
          </p:nvPr>
        </p:nvGraphicFramePr>
        <p:xfrm>
          <a:off x="2003099" y="1052789"/>
          <a:ext cx="3502800" cy="299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1994420" y="585246"/>
            <a:ext cx="7972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2B8FC2"/>
                </a:solidFill>
              </a:rPr>
              <a:t>2.3</a:t>
            </a:r>
            <a:r>
              <a:rPr lang="it-IT" sz="1100" b="1" dirty="0"/>
              <a:t> / LA PRESSIONE FISCALE CONTINUA A PENALIZZARE LE MEDIE IMPRESE SOPRATTUTTO NEL MEZZOGIORNO</a:t>
            </a:r>
            <a:endParaRPr lang="it-IT" sz="11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AFB2B2E2-5EEB-A33D-8447-2E03E8B7305A}"/>
              </a:ext>
            </a:extLst>
          </p:cNvPr>
          <p:cNvSpPr/>
          <p:nvPr/>
        </p:nvSpPr>
        <p:spPr>
          <a:xfrm>
            <a:off x="2003099" y="919953"/>
            <a:ext cx="30333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Tax rate effettivo (imposte dirette; in %)...</a:t>
            </a:r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C12772A-EDE0-A353-1350-2309171F4BEF}"/>
              </a:ext>
            </a:extLst>
          </p:cNvPr>
          <p:cNvCxnSpPr>
            <a:cxnSpLocks/>
          </p:cNvCxnSpPr>
          <p:nvPr/>
        </p:nvCxnSpPr>
        <p:spPr>
          <a:xfrm>
            <a:off x="2101158" y="1155076"/>
            <a:ext cx="228986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>
            <a:extLst>
              <a:ext uri="{FF2B5EF4-FFF2-40B4-BE49-F238E27FC236}">
                <a16:creationId xmlns:a16="http://schemas.microsoft.com/office/drawing/2014/main" id="{40E125E4-5ABE-F2CA-B563-BFD0502CBD96}"/>
              </a:ext>
            </a:extLst>
          </p:cNvPr>
          <p:cNvSpPr/>
          <p:nvPr/>
        </p:nvSpPr>
        <p:spPr>
          <a:xfrm>
            <a:off x="5717113" y="923282"/>
            <a:ext cx="35555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... e risparmio teorico per le MI del Mezzogiorno (€ mil)</a:t>
            </a:r>
          </a:p>
        </p:txBody>
      </p: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3BB21219-436F-795E-8979-954C3831799F}"/>
              </a:ext>
            </a:extLst>
          </p:cNvPr>
          <p:cNvCxnSpPr>
            <a:cxnSpLocks/>
          </p:cNvCxnSpPr>
          <p:nvPr/>
        </p:nvCxnSpPr>
        <p:spPr>
          <a:xfrm>
            <a:off x="5815172" y="1158405"/>
            <a:ext cx="296011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6AB0D45-B424-FA6C-3C5F-460EA5F07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16</a:t>
            </a:r>
          </a:p>
        </p:txBody>
      </p:sp>
      <p:cxnSp>
        <p:nvCxnSpPr>
          <p:cNvPr id="3" name="Connettore 1 4">
            <a:extLst>
              <a:ext uri="{FF2B5EF4-FFF2-40B4-BE49-F238E27FC236}">
                <a16:creationId xmlns:a16="http://schemas.microsoft.com/office/drawing/2014/main" id="{BA83E445-6578-F2C8-D2E9-AC17B45A1A51}"/>
              </a:ext>
            </a:extLst>
          </p:cNvPr>
          <p:cNvCxnSpPr>
            <a:cxnSpLocks/>
          </p:cNvCxnSpPr>
          <p:nvPr/>
        </p:nvCxnSpPr>
        <p:spPr>
          <a:xfrm>
            <a:off x="929676" y="1120544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F491F7-8F22-7D78-47B3-9D9F1EAA574A}"/>
              </a:ext>
            </a:extLst>
          </p:cNvPr>
          <p:cNvSpPr txBox="1"/>
          <p:nvPr/>
        </p:nvSpPr>
        <p:spPr>
          <a:xfrm>
            <a:off x="430901" y="1204349"/>
            <a:ext cx="149791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Area Studi Mediobanca,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dati propri</a:t>
            </a:r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FE91FE-E0BE-1031-9ECF-EF94E94754D0}"/>
              </a:ext>
            </a:extLst>
          </p:cNvPr>
          <p:cNvSpPr txBox="1"/>
          <p:nvPr/>
        </p:nvSpPr>
        <p:spPr>
          <a:xfrm>
            <a:off x="1923038" y="4401876"/>
            <a:ext cx="7165721" cy="1054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Nel decennio 2013-2022 il livello di tassazione delle medie imprese meridionali risulta più penalizzante </a:t>
            </a:r>
            <a:r>
              <a:rPr lang="it-IT" sz="1050" dirty="0">
                <a:solidFill>
                  <a:srgbClr val="132745"/>
                </a:solidFill>
              </a:rPr>
              <a:t>rispetto al resto d’Italia (media del periodo: 31,3% vs 28,5%)</a:t>
            </a:r>
          </a:p>
          <a:p>
            <a:pPr marL="87313" indent="-8731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Il motivo è in larga parte riconducibile alle </a:t>
            </a:r>
            <a:r>
              <a:rPr lang="it-IT" sz="1050" b="1" i="1" dirty="0">
                <a:solidFill>
                  <a:srgbClr val="132745"/>
                </a:solidFill>
              </a:rPr>
              <a:t>maggiori aliquote Irap </a:t>
            </a:r>
            <a:r>
              <a:rPr lang="it-IT" sz="1050" dirty="0">
                <a:solidFill>
                  <a:srgbClr val="132745"/>
                </a:solidFill>
              </a:rPr>
              <a:t>applicate alle regioni del Sud Italia</a:t>
            </a:r>
          </a:p>
          <a:p>
            <a:pPr marL="87313" indent="-8731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Se alle MI del Mezzogiorno fosse stato imposto il medesimo tax rate delle altre aree </a:t>
            </a:r>
            <a:r>
              <a:rPr lang="it-IT" sz="1050" b="1" i="1" dirty="0">
                <a:solidFill>
                  <a:srgbClr val="132745"/>
                </a:solidFill>
              </a:rPr>
              <a:t>avrebbero risparmiato </a:t>
            </a:r>
            <a:r>
              <a:rPr lang="it-IT" sz="1050" dirty="0">
                <a:solidFill>
                  <a:srgbClr val="132745"/>
                </a:solidFill>
              </a:rPr>
              <a:t>in media 22€ </a:t>
            </a:r>
            <a:r>
              <a:rPr lang="it-IT" sz="1050" dirty="0" err="1">
                <a:solidFill>
                  <a:srgbClr val="132745"/>
                </a:solidFill>
              </a:rPr>
              <a:t>mil</a:t>
            </a:r>
            <a:r>
              <a:rPr lang="it-IT" sz="1050" dirty="0">
                <a:solidFill>
                  <a:srgbClr val="132745"/>
                </a:solidFill>
              </a:rPr>
              <a:t> all’anno, ovvero </a:t>
            </a:r>
            <a:r>
              <a:rPr lang="it-IT" sz="1050" b="1" i="1" dirty="0">
                <a:solidFill>
                  <a:srgbClr val="132745"/>
                </a:solidFill>
              </a:rPr>
              <a:t>220€ </a:t>
            </a:r>
            <a:r>
              <a:rPr lang="it-IT" sz="1050" b="1" i="1" dirty="0" err="1">
                <a:solidFill>
                  <a:srgbClr val="132745"/>
                </a:solidFill>
              </a:rPr>
              <a:t>mil</a:t>
            </a:r>
            <a:r>
              <a:rPr lang="it-IT" sz="1050" b="1" i="1" dirty="0">
                <a:solidFill>
                  <a:srgbClr val="132745"/>
                </a:solidFill>
              </a:rPr>
              <a:t> nel decennio </a:t>
            </a:r>
            <a:r>
              <a:rPr lang="it-IT" sz="1050" dirty="0">
                <a:solidFill>
                  <a:srgbClr val="132745"/>
                </a:solidFill>
              </a:rPr>
              <a:t>da destinare, ad esempio, a politiche di sviluppo</a:t>
            </a:r>
          </a:p>
        </p:txBody>
      </p:sp>
    </p:spTree>
    <p:extLst>
      <p:ext uri="{BB962C8B-B14F-4D97-AF65-F5344CB8AC3E}">
        <p14:creationId xmlns:p14="http://schemas.microsoft.com/office/powerpoint/2010/main" val="760488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2609" y="633707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2.4 </a:t>
            </a:r>
            <a:r>
              <a:rPr lang="it-IT" sz="1200" b="1" dirty="0"/>
              <a:t>/ IL RISCHIO DI SCARSA OFFERTA E COMPETENZE NEL LAVORO: IL RUOLO DEI LAVORATORI STRANIERI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17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2609" y="920989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Motivazione per cui vengono assunti lavoratori extra-UE (quota % di MI)*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78796" y="1158614"/>
            <a:ext cx="3936993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8859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07248"/>
            <a:ext cx="1497912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multipla. Analisi sulle imprese che hanno assunto lavoratori stranieri nel triennio 2021-2023 e/o lo faranno nel triennio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2024-2026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44093" y="4019949"/>
            <a:ext cx="764598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Un terzo delle MI del Mezzogiorno punta sugli stranieri: </a:t>
            </a:r>
            <a:r>
              <a:rPr lang="it-IT" sz="1050" dirty="0">
                <a:solidFill>
                  <a:srgbClr val="132745"/>
                </a:solidFill>
              </a:rPr>
              <a:t>il 33,3% delle MI del Mezzogiorno ha assunto/assumerà nei prossimi tre anni lavoratori extra-UE, quota inferiore rispetto al Centro-Nord (54,5%)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Prevale la maggiore disponibilità rispetto agli italiani…: </a:t>
            </a:r>
            <a:r>
              <a:rPr lang="it-IT" sz="1050" dirty="0">
                <a:solidFill>
                  <a:srgbClr val="132745"/>
                </a:solidFill>
              </a:rPr>
              <a:t>la principale motivazione per cui le MI del Mezzogiorno si rivolgono a lavoratori extra-UE riguarda l’indisponibilità dei lavoratori italiani (dichiarata dal 61,9% delle MI)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e la mancanza dei giovani: </a:t>
            </a:r>
            <a:r>
              <a:rPr lang="it-IT" sz="1050" dirty="0">
                <a:solidFill>
                  <a:srgbClr val="132745"/>
                </a:solidFill>
              </a:rPr>
              <a:t>nel Mezzogiorno le MI che ricorrono a lavoratori stranieri per mancanza di giovani sono più diffuse rispetto al Centro-Nord (28,6% vs 11,8%)</a:t>
            </a:r>
          </a:p>
        </p:txBody>
      </p:sp>
      <p:graphicFrame>
        <p:nvGraphicFramePr>
          <p:cNvPr id="7" name="Grafico 1">
            <a:extLst>
              <a:ext uri="{FF2B5EF4-FFF2-40B4-BE49-F238E27FC236}">
                <a16:creationId xmlns:a16="http://schemas.microsoft.com/office/drawing/2014/main" id="{28A49890-D8FC-4146-A355-D759FA43C3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9576431"/>
              </p:ext>
            </p:extLst>
          </p:nvPr>
        </p:nvGraphicFramePr>
        <p:xfrm>
          <a:off x="2144160" y="1185376"/>
          <a:ext cx="716760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602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74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9396A05C-CDA9-44D2-BE5F-6472BC5B9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059723"/>
              </p:ext>
            </p:extLst>
          </p:nvPr>
        </p:nvGraphicFramePr>
        <p:xfrm>
          <a:off x="2047663" y="1030928"/>
          <a:ext cx="7167600" cy="31186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1958661" y="626971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2.5</a:t>
            </a:r>
            <a:r>
              <a:rPr lang="it-IT" sz="1200" b="1" dirty="0"/>
              <a:t> / MI DEL MEZZOGIORNO: LA PRODUZIONE ALL’ESTERO TRA DIFFICOLTÀ E OPPORTUNITÀ</a:t>
            </a:r>
            <a:endParaRPr lang="it-IT" sz="1200" dirty="0"/>
          </a:p>
        </p:txBody>
      </p: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FC12772A-EDE0-A353-1350-2309171F4BEF}"/>
              </a:ext>
            </a:extLst>
          </p:cNvPr>
          <p:cNvCxnSpPr>
            <a:cxnSpLocks/>
          </p:cNvCxnSpPr>
          <p:nvPr/>
        </p:nvCxnSpPr>
        <p:spPr>
          <a:xfrm>
            <a:off x="2047663" y="1121118"/>
            <a:ext cx="3406839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51592DD7-8BD9-2A4B-4123-56FDCF500794}"/>
              </a:ext>
            </a:extLst>
          </p:cNvPr>
          <p:cNvSpPr>
            <a:spLocks/>
          </p:cNvSpPr>
          <p:nvPr/>
        </p:nvSpPr>
        <p:spPr>
          <a:xfrm>
            <a:off x="1958661" y="903970"/>
            <a:ext cx="683291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MI con stabilimenti oltreconfine (in % delle imprese rispondenti)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CEAA2D6-E998-1A5F-8A9A-04D4BD145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18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C7446A-F3C9-482A-B70D-36159A663170}"/>
              </a:ext>
            </a:extLst>
          </p:cNvPr>
          <p:cNvSpPr txBox="1"/>
          <p:nvPr/>
        </p:nvSpPr>
        <p:spPr>
          <a:xfrm>
            <a:off x="430901" y="1294524"/>
            <a:ext cx="1497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485B521-912E-337F-3983-C81FEFD505F0}"/>
              </a:ext>
            </a:extLst>
          </p:cNvPr>
          <p:cNvCxnSpPr>
            <a:cxnSpLocks/>
          </p:cNvCxnSpPr>
          <p:nvPr/>
        </p:nvCxnSpPr>
        <p:spPr>
          <a:xfrm>
            <a:off x="921906" y="119465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9FE91FE-E0BE-1031-9ECF-EF94E94754D0}"/>
              </a:ext>
            </a:extLst>
          </p:cNvPr>
          <p:cNvSpPr txBox="1"/>
          <p:nvPr/>
        </p:nvSpPr>
        <p:spPr>
          <a:xfrm>
            <a:off x="1849605" y="4044878"/>
            <a:ext cx="7640470" cy="202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Il modello produttivo delle MI è fortemente radicato in Italia e ancor più nel Mezzogiorno:</a:t>
            </a:r>
            <a:r>
              <a:rPr lang="it-IT" sz="1050" b="1" i="1" dirty="0">
                <a:solidFill>
                  <a:srgbClr val="132745"/>
                </a:solidFill>
              </a:rPr>
              <a:t> solo il 4,7% delle MI meridionali possiede siti produttivi all’estero</a:t>
            </a:r>
            <a:r>
              <a:rPr lang="it-IT" sz="1050" dirty="0">
                <a:solidFill>
                  <a:srgbClr val="132745"/>
                </a:solidFill>
              </a:rPr>
              <a:t>; la quota sale al 12,1% per le MI del Centro-Nord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Le MI del Mezzogiorno che hanno deciso di insediare un proprio stabilimento oltreconfine indicano tutte un’unica</a:t>
            </a:r>
            <a:r>
              <a:rPr lang="it-IT" sz="1050" b="1" i="1" dirty="0">
                <a:solidFill>
                  <a:srgbClr val="132745"/>
                </a:solidFill>
              </a:rPr>
              <a:t> motivazione riconducibile alla vicinanza ai mercati di vendita (market </a:t>
            </a:r>
            <a:r>
              <a:rPr lang="it-IT" sz="1050" b="1" i="1" dirty="0" err="1">
                <a:solidFill>
                  <a:srgbClr val="132745"/>
                </a:solidFill>
              </a:rPr>
              <a:t>seeking</a:t>
            </a:r>
            <a:r>
              <a:rPr lang="it-IT" sz="1050" b="1" i="1" dirty="0">
                <a:solidFill>
                  <a:srgbClr val="132745"/>
                </a:solidFill>
              </a:rPr>
              <a:t>)</a:t>
            </a:r>
            <a:r>
              <a:rPr lang="it-IT" sz="1050" dirty="0">
                <a:solidFill>
                  <a:srgbClr val="132745"/>
                </a:solidFill>
              </a:rPr>
              <a:t>.</a:t>
            </a:r>
            <a:r>
              <a:rPr lang="it-IT" sz="1050" b="1" i="1" dirty="0">
                <a:solidFill>
                  <a:srgbClr val="132745"/>
                </a:solidFill>
              </a:rPr>
              <a:t> </a:t>
            </a:r>
            <a:r>
              <a:rPr lang="it-IT" sz="1050" dirty="0">
                <a:solidFill>
                  <a:srgbClr val="132745"/>
                </a:solidFill>
              </a:rPr>
              <a:t>Tale opzione è la più scelta anche dalle MI degli altri territori (58% delle rispondenti) e viene seguita dalla disponibilità di manodopera a minor costo (46%)*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Per contro, la totalità delle MI del Sud Italia con insediamenti esteri </a:t>
            </a:r>
            <a:r>
              <a:rPr lang="it-IT" sz="1050" b="1" i="1" dirty="0">
                <a:solidFill>
                  <a:srgbClr val="132745"/>
                </a:solidFill>
              </a:rPr>
              <a:t>lamenta difficoltà nel reperimento di risorse finanziarie e nell’assunzione di personale manageriale affidabile in loco</a:t>
            </a:r>
            <a:r>
              <a:rPr lang="it-IT" sz="1050" dirty="0">
                <a:solidFill>
                  <a:srgbClr val="132745"/>
                </a:solidFill>
              </a:rPr>
              <a:t>; quest’ultima motivazione è in cima alla lista delle criticità delle MI del Centro-Nord che hanno attuato delocalizzazione produttiva (60% delle rispondenti) a cui seguono le criticità di coordinamento legate alla distanza culturale con il Paese ospitante (45,7%)*</a:t>
            </a:r>
          </a:p>
        </p:txBody>
      </p:sp>
    </p:spTree>
    <p:extLst>
      <p:ext uri="{BB962C8B-B14F-4D97-AF65-F5344CB8AC3E}">
        <p14:creationId xmlns:p14="http://schemas.microsoft.com/office/powerpoint/2010/main" val="341205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1A09F2B7-B975-4A20-BA75-E7698E5D5F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907903"/>
              </p:ext>
            </p:extLst>
          </p:nvPr>
        </p:nvGraphicFramePr>
        <p:xfrm>
          <a:off x="2069393" y="3088861"/>
          <a:ext cx="7606800" cy="165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0672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2.6</a:t>
            </a:r>
            <a:r>
              <a:rPr lang="it-IT" sz="1200" b="1" dirty="0"/>
              <a:t> / DOVE E COME VENDONO LE MI DEL MEZZOGIORNO ALL’ESTERO?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1996902" y="923344"/>
            <a:ext cx="50424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  <a:ea typeface="Calibri" panose="020F0502020204030204" pitchFamily="34" charset="0"/>
              </a:rPr>
              <a:t>Principali mercati di sbocco </a:t>
            </a:r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(in % delle imprese rispondenti)*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85975" y="1177260"/>
            <a:ext cx="3257550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FD5912-1F9D-9010-7FD3-D5D536CA0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19</a:t>
            </a:r>
          </a:p>
        </p:txBody>
      </p: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34FA10C3-3EAA-B2A7-5265-61CF4DB1BFFD}"/>
              </a:ext>
            </a:extLst>
          </p:cNvPr>
          <p:cNvCxnSpPr>
            <a:cxnSpLocks/>
          </p:cNvCxnSpPr>
          <p:nvPr/>
        </p:nvCxnSpPr>
        <p:spPr>
          <a:xfrm>
            <a:off x="876887" y="1177260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8BD5CE0-EF22-06E8-4327-90DE502F0308}"/>
              </a:ext>
            </a:extLst>
          </p:cNvPr>
          <p:cNvSpPr txBox="1"/>
          <p:nvPr/>
        </p:nvSpPr>
        <p:spPr>
          <a:xfrm>
            <a:off x="357008" y="1279833"/>
            <a:ext cx="14979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 e dati propri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53BDC7E7-EFA7-4EB2-A23B-A32D86E6C342}"/>
              </a:ext>
            </a:extLst>
          </p:cNvPr>
          <p:cNvSpPr/>
          <p:nvPr/>
        </p:nvSpPr>
        <p:spPr>
          <a:xfrm>
            <a:off x="2150765" y="2865310"/>
            <a:ext cx="560447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  <a:ea typeface="Calibri" panose="020F0502020204030204" pitchFamily="34" charset="0"/>
              </a:rPr>
              <a:t>Principali canali di distribuzione utilizzati per vendere all’estero </a:t>
            </a:r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(in % delle imprese rispondenti)*</a:t>
            </a:r>
          </a:p>
        </p:txBody>
      </p:sp>
      <p:cxnSp>
        <p:nvCxnSpPr>
          <p:cNvPr id="14" name="Connettore 1 5">
            <a:extLst>
              <a:ext uri="{FF2B5EF4-FFF2-40B4-BE49-F238E27FC236}">
                <a16:creationId xmlns:a16="http://schemas.microsoft.com/office/drawing/2014/main" id="{11B82D45-46D6-4758-92C8-54A0EA792C60}"/>
              </a:ext>
            </a:extLst>
          </p:cNvPr>
          <p:cNvCxnSpPr>
            <a:cxnSpLocks/>
          </p:cNvCxnSpPr>
          <p:nvPr/>
        </p:nvCxnSpPr>
        <p:spPr>
          <a:xfrm>
            <a:off x="2266511" y="3100918"/>
            <a:ext cx="511733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113927-C6F4-AEDB-2DA2-A3726DD0C222}"/>
              </a:ext>
            </a:extLst>
          </p:cNvPr>
          <p:cNvSpPr txBox="1"/>
          <p:nvPr/>
        </p:nvSpPr>
        <p:spPr>
          <a:xfrm>
            <a:off x="1945176" y="4597699"/>
            <a:ext cx="716572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 fontAlgn="auto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solidFill>
                  <a:srgbClr val="132745"/>
                </a:solidFill>
              </a:rPr>
              <a:t>Sebbene fortemente radicate in Italia, le medie imprese del Mezzogiorno si confrontano con i mercati internazionali finali anche se in minor misura rispetto a quelle delle altre aree </a:t>
            </a:r>
            <a:r>
              <a:rPr lang="it-IT" sz="1000" b="1" i="1" dirty="0">
                <a:solidFill>
                  <a:srgbClr val="132745"/>
                </a:solidFill>
              </a:rPr>
              <a:t>(quota export sul fatturato al 30,2% vs 43%). </a:t>
            </a:r>
            <a:r>
              <a:rPr lang="it-IT" sz="1000" dirty="0">
                <a:solidFill>
                  <a:srgbClr val="132745"/>
                </a:solidFill>
              </a:rPr>
              <a:t>Le </a:t>
            </a:r>
            <a:r>
              <a:rPr lang="it-IT" sz="1000" b="1" i="1" dirty="0">
                <a:solidFill>
                  <a:srgbClr val="132745"/>
                </a:solidFill>
              </a:rPr>
              <a:t>prime due aree per destinazione </a:t>
            </a:r>
            <a:r>
              <a:rPr lang="it-IT" sz="1000" dirty="0">
                <a:solidFill>
                  <a:srgbClr val="132745"/>
                </a:solidFill>
              </a:rPr>
              <a:t>dei prodotti venduti sia dalle MI del Sud Italia che da quelle degli altri territori sono: </a:t>
            </a:r>
            <a:r>
              <a:rPr lang="it-IT" sz="1000" b="1" i="1" dirty="0">
                <a:solidFill>
                  <a:srgbClr val="132745"/>
                </a:solidFill>
              </a:rPr>
              <a:t>Unione Europea a 27 </a:t>
            </a:r>
            <a:r>
              <a:rPr lang="it-IT" sz="1000" dirty="0">
                <a:solidFill>
                  <a:srgbClr val="132745"/>
                </a:solidFill>
              </a:rPr>
              <a:t>(rispettivamente 91,9% e 90,1% delle rispondenti) e </a:t>
            </a:r>
            <a:r>
              <a:rPr lang="it-IT" sz="1000" b="1" i="1" dirty="0">
                <a:solidFill>
                  <a:srgbClr val="132745"/>
                </a:solidFill>
              </a:rPr>
              <a:t>America del Nord </a:t>
            </a:r>
            <a:r>
              <a:rPr lang="it-IT" sz="1000" dirty="0">
                <a:solidFill>
                  <a:srgbClr val="132745"/>
                </a:solidFill>
              </a:rPr>
              <a:t>(29,7% e 41,4%), mentre la terza destinazione è </a:t>
            </a:r>
            <a:r>
              <a:rPr lang="it-IT" sz="1000" b="1" i="1" dirty="0">
                <a:solidFill>
                  <a:srgbClr val="132745"/>
                </a:solidFill>
              </a:rPr>
              <a:t>Africa del Nord/Medio Oriente per le MI del Mezzogiorno </a:t>
            </a:r>
            <a:r>
              <a:rPr lang="it-IT" sz="1000" dirty="0">
                <a:solidFill>
                  <a:srgbClr val="132745"/>
                </a:solidFill>
              </a:rPr>
              <a:t>(21,6%) e Regno Unito per le MI del Centro-Nord (28,9%)</a:t>
            </a:r>
          </a:p>
          <a:p>
            <a:pPr marL="171450" indent="-171450" algn="just" fontAlgn="auto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  <a:defRPr/>
            </a:pPr>
            <a:r>
              <a:rPr lang="it-IT" sz="1000" dirty="0">
                <a:solidFill>
                  <a:srgbClr val="132745"/>
                </a:solidFill>
              </a:rPr>
              <a:t>Il </a:t>
            </a:r>
            <a:r>
              <a:rPr lang="it-IT" sz="1000" b="1" i="1" dirty="0">
                <a:solidFill>
                  <a:srgbClr val="132745"/>
                </a:solidFill>
              </a:rPr>
              <a:t>principale canale di distribuzione </a:t>
            </a:r>
            <a:r>
              <a:rPr lang="it-IT" sz="1000" dirty="0">
                <a:solidFill>
                  <a:srgbClr val="132745"/>
                </a:solidFill>
              </a:rPr>
              <a:t>utilizzato per vendere all’estero è rappresentato dalla </a:t>
            </a:r>
            <a:r>
              <a:rPr lang="it-IT" sz="1000" b="1" i="1" dirty="0">
                <a:solidFill>
                  <a:srgbClr val="132745"/>
                </a:solidFill>
              </a:rPr>
              <a:t>rete di vendita proprietaria </a:t>
            </a:r>
            <a:r>
              <a:rPr lang="it-IT" sz="1000" dirty="0">
                <a:solidFill>
                  <a:srgbClr val="132745"/>
                </a:solidFill>
              </a:rPr>
              <a:t>sia per le MI meridionali che per quelle delle altre aree (rispettivamente, 32,4% e 47,6%)</a:t>
            </a:r>
          </a:p>
          <a:p>
            <a:pPr marL="171450" indent="-171450" algn="just" fontAlgn="auto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rgbClr val="132745"/>
              </a:solidFill>
            </a:endParaRPr>
          </a:p>
        </p:txBody>
      </p:sp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21B8DE85-F291-4BBC-9F46-46D921A0AE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833410"/>
              </p:ext>
            </p:extLst>
          </p:nvPr>
        </p:nvGraphicFramePr>
        <p:xfrm>
          <a:off x="2000672" y="1224078"/>
          <a:ext cx="7751782" cy="1700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53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3222" y="629085"/>
            <a:ext cx="789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2.7</a:t>
            </a:r>
            <a:r>
              <a:rPr lang="it-IT" sz="1200" b="1" dirty="0"/>
              <a:t> / MI: LA DIVERSIFICAZIONE COME RISPOSTA AI PROBLEMI DI APPROVVIGIONAMENTO</a:t>
            </a:r>
          </a:p>
          <a:p>
            <a:endParaRPr lang="it-IT" sz="12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430901" y="1202871"/>
            <a:ext cx="1497912" cy="3308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 eccetto «Nessuna strategia» (risposta esclusiva)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** 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***Materie prime critiche (es. terre rare, litio, titanio, silicio e altri minerali e metalli, ecc.) e semilavorati critici (es. semiconduttori, batterie, componenti elettronici)</a:t>
            </a:r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9" name="Connettore 1 8">
            <a:extLst>
              <a:ext uri="{FF2B5EF4-FFF2-40B4-BE49-F238E27FC236}">
                <a16:creationId xmlns:a16="http://schemas.microsoft.com/office/drawing/2014/main" id="{EEB25D4C-2ED5-6BF7-6DEC-E6694BA34EC8}"/>
              </a:ext>
            </a:extLst>
          </p:cNvPr>
          <p:cNvCxnSpPr>
            <a:cxnSpLocks/>
          </p:cNvCxnSpPr>
          <p:nvPr/>
        </p:nvCxnSpPr>
        <p:spPr>
          <a:xfrm>
            <a:off x="929676" y="1120759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1995847" y="919945"/>
            <a:ext cx="747948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Strategie adottate dalle MI sui mercati di fornitura (quota % di MI)*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85975" y="1173861"/>
            <a:ext cx="3528762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4FD5912-1F9D-9010-7FD3-D5D536CA05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20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141D601-E809-4D38-98C2-C9A1884BB403}"/>
              </a:ext>
            </a:extLst>
          </p:cNvPr>
          <p:cNvSpPr txBox="1"/>
          <p:nvPr/>
        </p:nvSpPr>
        <p:spPr>
          <a:xfrm>
            <a:off x="1857375" y="4429006"/>
            <a:ext cx="7167600" cy="1538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lnSpc>
                <a:spcPct val="107000"/>
              </a:lnSpc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Problemi di approvvigionamento</a:t>
            </a:r>
            <a:r>
              <a:rPr lang="it-IT" sz="1050" dirty="0">
                <a:solidFill>
                  <a:srgbClr val="132745"/>
                </a:solidFill>
              </a:rPr>
              <a:t>: il 23,3% delle MI del Mezzogiorno segnala problemi di approvvigionamento**, un po’ meno rispetto alle altre aree (26,4%). La maggior parte ha difficoltà a reperire prodotti critici*** (il 60% delle MI del Mezzogiorno con problemi di approvvigionamento, un po’ di più rispetto al 55,9% delle altre aree)</a:t>
            </a:r>
          </a:p>
          <a:p>
            <a:pPr marL="182563" indent="-182563" algn="just">
              <a:lnSpc>
                <a:spcPct val="107000"/>
              </a:lnSpc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dirty="0">
                <a:solidFill>
                  <a:srgbClr val="132745"/>
                </a:solidFill>
              </a:rPr>
              <a:t>Rispetto al Centro-Nord, meno diversificazione dei fornitori</a:t>
            </a:r>
            <a:r>
              <a:rPr lang="it-IT" sz="1050" dirty="0">
                <a:solidFill>
                  <a:srgbClr val="132745"/>
                </a:solidFill>
              </a:rPr>
              <a:t>: circa la metà (49,2%) delle MI del Mezzogiorno punta a diversificare i fornitori, un po’ meno rispetto alle MI delle altre aree (54,9%). Meno di una MI su tre intende rafforzare la collaborazione con i fornitori attuali (28,6%; 30,9% nelle altre aree), mentre la sostituzione viene adottata soltanto dal 9,5% delle MI (7,8% altrove)</a:t>
            </a:r>
          </a:p>
        </p:txBody>
      </p:sp>
      <p:graphicFrame>
        <p:nvGraphicFramePr>
          <p:cNvPr id="4" name="Grafico 2">
            <a:extLst>
              <a:ext uri="{FF2B5EF4-FFF2-40B4-BE49-F238E27FC236}">
                <a16:creationId xmlns:a16="http://schemas.microsoft.com/office/drawing/2014/main" id="{D18B1474-FE5A-4121-BDD6-B0E5F98330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672411"/>
              </p:ext>
            </p:extLst>
          </p:nvPr>
        </p:nvGraphicFramePr>
        <p:xfrm>
          <a:off x="1551094" y="1319083"/>
          <a:ext cx="7851600" cy="29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8074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7375" y="3953185"/>
            <a:ext cx="7167600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La necessità della sicurezza energetica…: </a:t>
            </a:r>
            <a:r>
              <a:rPr lang="it-IT" sz="1050" dirty="0">
                <a:solidFill>
                  <a:srgbClr val="132745"/>
                </a:solidFill>
              </a:rPr>
              <a:t>il 55,6% delle MI del Mezzogiorno ritiene che l’UE debba garantire la sicurezza energetica e assicurare l’energia a costi accessibili, quota più alta rispetto alle MI delle altre aree (50,7%)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e della tutela dalla concorrenza sleale: </a:t>
            </a:r>
            <a:r>
              <a:rPr lang="it-IT" sz="1050" dirty="0">
                <a:solidFill>
                  <a:srgbClr val="132745"/>
                </a:solidFill>
              </a:rPr>
              <a:t>il 47,6% delle MI del Mezzogiorno chiede all’UE di essere tutelato rispetto alla concorrenza sleale proveniente dai Paesi extra-UE, anche in questo caso quota superiore a quella delle altre aree (45,3%)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Il mercato unico è auspicato da una MI su quattro:</a:t>
            </a:r>
            <a:r>
              <a:rPr lang="it-IT" sz="1050" dirty="0">
                <a:solidFill>
                  <a:srgbClr val="132745"/>
                </a:solidFill>
              </a:rPr>
              <a:t> sia nel Mezzogiorno che nelle altre aree del Paese circa il 25% delle MI vorrebbe che l’UE potenziasse il mercato unico facilitando gli scambi di beni, servizi, capitali e persone tra i Paesi aderenti</a:t>
            </a:r>
            <a:endParaRPr lang="it-IT" sz="1050" b="1" i="1" dirty="0">
              <a:solidFill>
                <a:srgbClr val="132745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1455" y="635057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2.8 </a:t>
            </a:r>
            <a:r>
              <a:rPr lang="it-IT" sz="1200" b="1" dirty="0"/>
              <a:t>/ CHE UNIONE EUROPEA VORREBBERO LE MI DEL MEZZOGIORNO?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21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1992160" y="917161"/>
            <a:ext cx="7355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I temi che l’Unione Europea (UE) dovrebbe migliorare/potenziare secondo l’opinione delle MI (quota % di MI)* 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62445" y="1156421"/>
            <a:ext cx="604295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23080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04349"/>
            <a:ext cx="1497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8518563-550D-1CFC-177E-7F8574CBF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1883359"/>
              </p:ext>
            </p:extLst>
          </p:nvPr>
        </p:nvGraphicFramePr>
        <p:xfrm>
          <a:off x="2180277" y="1261908"/>
          <a:ext cx="7167600" cy="2762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82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4044" y="4450679"/>
            <a:ext cx="7390417" cy="1392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Impatto minore della recessione tedesca…: </a:t>
            </a:r>
            <a:r>
              <a:rPr lang="it-IT" sz="1050" dirty="0">
                <a:solidFill>
                  <a:srgbClr val="132745"/>
                </a:solidFill>
              </a:rPr>
              <a:t>per il 28,6% delle MI del Mezzogiorno la crisi economica della Germania produrrà qualche effetto negativo, quota più bassa rispetto al 36,9% delle altre aree</a:t>
            </a:r>
          </a:p>
          <a:p>
            <a:pPr marL="182563" indent="-182563" algn="just" fontAlgn="auto"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anche per minori legami con la Germania: </a:t>
            </a:r>
            <a:r>
              <a:rPr lang="it-IT" sz="1050" dirty="0">
                <a:solidFill>
                  <a:srgbClr val="132745"/>
                </a:solidFill>
              </a:rPr>
              <a:t>il 28,6% delle MI del Mezzogiorno non ha relazioni commerciali con la Germania, mentre nelle altre aree tale quota scende al 24,1%</a:t>
            </a:r>
          </a:p>
          <a:p>
            <a:pPr marL="182563" indent="-182563" algn="just" fontAlgn="auto">
              <a:buClr>
                <a:srgbClr val="BE9655"/>
              </a:buClr>
              <a:buFont typeface="Arial" pitchFamily="34" charset="0"/>
              <a:buChar char="•"/>
              <a:defRPr/>
            </a:pPr>
            <a:endParaRPr lang="it-IT" sz="600" dirty="0">
              <a:solidFill>
                <a:srgbClr val="132745"/>
              </a:solidFill>
            </a:endParaRP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Brexit, poche le conseguenze sulle MI: </a:t>
            </a:r>
            <a:r>
              <a:rPr lang="it-IT" sz="1050" dirty="0">
                <a:solidFill>
                  <a:srgbClr val="132745"/>
                </a:solidFill>
              </a:rPr>
              <a:t>solo il 4,8% delle MI del Mezzogiorno ritiene di aver subìto un impatto negativo sulla propria azienda «abbastanza» o «molto» rilevante dall’uscita del Regno Unito dall’UE (5,6% nel caso delle altre aree)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1455" y="629110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2.9 </a:t>
            </a:r>
            <a:r>
              <a:rPr lang="it-IT" sz="1200" b="1" dirty="0"/>
              <a:t>/ LA RECESSIONE DELLA GERMANIA «PESA» PIÙ DELLA BREXIT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22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1994081" y="922286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Distribuzione % delle MI secondo gli effetti percepiti sulla propria azienda della crisi tedesca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61740" y="1154080"/>
            <a:ext cx="4914247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9561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04349"/>
            <a:ext cx="149791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</p:txBody>
      </p:sp>
      <p:graphicFrame>
        <p:nvGraphicFramePr>
          <p:cNvPr id="3" name="Grafico 1">
            <a:extLst>
              <a:ext uri="{FF2B5EF4-FFF2-40B4-BE49-F238E27FC236}">
                <a16:creationId xmlns:a16="http://schemas.microsoft.com/office/drawing/2014/main" id="{CF20B5E3-F224-4713-A7B6-F93FBACCD1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095214"/>
              </p:ext>
            </p:extLst>
          </p:nvPr>
        </p:nvGraphicFramePr>
        <p:xfrm>
          <a:off x="1344437" y="1471726"/>
          <a:ext cx="7217125" cy="306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1">
            <a:extLst>
              <a:ext uri="{FF2B5EF4-FFF2-40B4-BE49-F238E27FC236}">
                <a16:creationId xmlns:a16="http://schemas.microsoft.com/office/drawing/2014/main" id="{91BD2ABC-EA38-4383-B292-D6B5F56FEA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905084"/>
              </p:ext>
            </p:extLst>
          </p:nvPr>
        </p:nvGraphicFramePr>
        <p:xfrm>
          <a:off x="4621503" y="1449605"/>
          <a:ext cx="5635428" cy="3061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9CEADFE-520A-AE0B-BCF3-9998CB07CEF8}"/>
              </a:ext>
            </a:extLst>
          </p:cNvPr>
          <p:cNvSpPr txBox="1"/>
          <p:nvPr/>
        </p:nvSpPr>
        <p:spPr>
          <a:xfrm>
            <a:off x="3020951" y="1208548"/>
            <a:ext cx="1497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rgbClr val="132745"/>
                </a:solidFill>
              </a:rPr>
              <a:t>MI Mezzogiorno</a:t>
            </a:r>
            <a:endParaRPr lang="en-US"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D99183-4CA3-1D22-2BED-C05369A791A9}"/>
              </a:ext>
            </a:extLst>
          </p:cNvPr>
          <p:cNvSpPr txBox="1"/>
          <p:nvPr/>
        </p:nvSpPr>
        <p:spPr>
          <a:xfrm>
            <a:off x="5719432" y="1204349"/>
            <a:ext cx="1497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rgbClr val="132745"/>
                </a:solidFill>
              </a:rPr>
              <a:t>MI altre aree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43334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704850" y="922299"/>
            <a:ext cx="8837641" cy="366768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704848" y="4096909"/>
            <a:ext cx="8837641" cy="554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 flipV="1">
            <a:off x="704848" y="6496265"/>
            <a:ext cx="8837641" cy="7938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704850" y="4288212"/>
            <a:ext cx="1403349" cy="2208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704850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CA2F4-E0E3-1F0A-7B99-27272B4E0878}"/>
              </a:ext>
            </a:extLst>
          </p:cNvPr>
          <p:cNvSpPr txBox="1"/>
          <p:nvPr/>
        </p:nvSpPr>
        <p:spPr>
          <a:xfrm>
            <a:off x="5723906" y="1732919"/>
            <a:ext cx="3189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La mappatura e la gestione dei rischi aziendali nelle MI del Mezzogiorno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1EA0C9-2289-2A1F-D108-F8DF4D695DCC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D47296-263E-ECE0-4A0E-D01F23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6BAF29D-D50D-AD03-8801-5B368326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DE3A195-DA8D-44C5-BCEC-B543659D5441}"/>
              </a:ext>
            </a:extLst>
          </p:cNvPr>
          <p:cNvSpPr txBox="1"/>
          <p:nvPr/>
        </p:nvSpPr>
        <p:spPr>
          <a:xfrm>
            <a:off x="5727728" y="4288212"/>
            <a:ext cx="2681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E3E3E3"/>
                </a:solidFill>
              </a:rPr>
              <a:t>3.0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D78EDEB-F24A-08D1-8527-D34BDBC753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93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0672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3.1</a:t>
            </a:r>
            <a:r>
              <a:rPr lang="it-IT" sz="1200" b="1" dirty="0"/>
              <a:t> / UN PUNTO SULLA PERCEZIONE DEI RISCHI: MI DEL MEZZOGIORNO VS MI DELLE ALTRE AREE </a:t>
            </a:r>
            <a:endParaRPr lang="it-IT" sz="1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1993298" y="922196"/>
            <a:ext cx="724031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Rilevanza alta e medio-alta attribuita dalle medie imprese ai rischi più diffusi (in % delle imprese rispondenti)*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73275" y="1160463"/>
            <a:ext cx="5802364" cy="15649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113927-C6F4-AEDB-2DA2-A3726DD0C222}"/>
              </a:ext>
            </a:extLst>
          </p:cNvPr>
          <p:cNvSpPr txBox="1"/>
          <p:nvPr/>
        </p:nvSpPr>
        <p:spPr>
          <a:xfrm>
            <a:off x="1848986" y="3643186"/>
            <a:ext cx="7771534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Vi sono alcune differenze legate alla localizzazione delle imprese con riferimento alla percezione dei rischi aziendali: la complessità del quadro normativo e legale viene percepita come rilevante </a:t>
            </a:r>
            <a:r>
              <a:rPr lang="it-IT" sz="1050" dirty="0">
                <a:solidFill>
                  <a:srgbClr val="132745"/>
                </a:solidFill>
              </a:rPr>
              <a:t>dal 65,8% delle MI del Mezzogiorno (69,1% le altre) ed è seguita dalla difficoltà nel reperire e trattenere le competenze professionali (64,1%) che invece risulta la prima preoccupazione per le aziende ubicate negli altri territori (70,7%)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A poca distanza, destano apprensione </a:t>
            </a:r>
            <a:r>
              <a:rPr lang="it-IT" sz="1050" b="1" i="1" dirty="0">
                <a:solidFill>
                  <a:srgbClr val="132745"/>
                </a:solidFill>
              </a:rPr>
              <a:t>i rischi legati agli attacchi informatici</a:t>
            </a:r>
            <a:r>
              <a:rPr lang="it-IT" sz="1050" dirty="0">
                <a:solidFill>
                  <a:srgbClr val="132745"/>
                </a:solidFill>
              </a:rPr>
              <a:t> considerati critici dal 62,5% delle MI meridionali e dal 64,2% di quelle del Centro-Nord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Le problematiche connesse alla sicurezza e agli infortuni sul lavoro sono temute prevalentemente dalle MI del Mezzogiorno </a:t>
            </a:r>
            <a:r>
              <a:rPr lang="it-IT" sz="1050" dirty="0">
                <a:solidFill>
                  <a:srgbClr val="132745"/>
                </a:solidFill>
              </a:rPr>
              <a:t>(62,5% vs 58,4%), mentre l’instabilità geopolitica e macroeconomica dei mercati di sbocco o approvvigionamento inquieta maggiormente le MI degli altri territori (59,5% vs 47,4% delle MI del Sud Italia)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112053-6D7F-D516-994B-C54EC10C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24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6760BC6-EFA8-439B-BEE6-F397EBC82DF9}"/>
              </a:ext>
            </a:extLst>
          </p:cNvPr>
          <p:cNvSpPr txBox="1"/>
          <p:nvPr/>
        </p:nvSpPr>
        <p:spPr>
          <a:xfrm>
            <a:off x="359117" y="1261702"/>
            <a:ext cx="1497912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50071FC-21F7-4F61-160F-0F09BF9B4B78}"/>
              </a:ext>
            </a:extLst>
          </p:cNvPr>
          <p:cNvCxnSpPr>
            <a:cxnSpLocks/>
          </p:cNvCxnSpPr>
          <p:nvPr/>
        </p:nvCxnSpPr>
        <p:spPr>
          <a:xfrm>
            <a:off x="934375" y="111733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6B6CB59C-7474-4408-946A-9918323759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9272547"/>
              </p:ext>
            </p:extLst>
          </p:nvPr>
        </p:nvGraphicFramePr>
        <p:xfrm>
          <a:off x="2073275" y="1381261"/>
          <a:ext cx="7473608" cy="226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45750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430901" y="1207407"/>
            <a:ext cx="1497912" cy="1115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2073275" y="4000249"/>
            <a:ext cx="716760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Negli ultimi 24 mesi, oltre l’80% delle MI del Mezzogiorno ha registrato sinistri, </a:t>
            </a:r>
            <a:r>
              <a:rPr lang="it-IT" sz="1050" dirty="0">
                <a:solidFill>
                  <a:srgbClr val="132745"/>
                </a:solidFill>
              </a:rPr>
              <a:t>intesi come eventi capaci di limitare o compromettere la continuità aziendale, </a:t>
            </a:r>
            <a:r>
              <a:rPr lang="it-IT" sz="1050" b="1" i="1" dirty="0">
                <a:solidFill>
                  <a:srgbClr val="132745"/>
                </a:solidFill>
              </a:rPr>
              <a:t>legati alle difficoltà nel reperimento/trattenimento del personale</a:t>
            </a:r>
            <a:r>
              <a:rPr lang="it-IT" sz="1050" dirty="0">
                <a:solidFill>
                  <a:srgbClr val="132745"/>
                </a:solidFill>
              </a:rPr>
              <a:t>; la quota si dimezza per le imprese delle altre aree (42,8%)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Il 36,4% delle MI del Sud Italia ha avuto conseguenze derivanti dalla rottura delle catene di fornitura </a:t>
            </a:r>
            <a:r>
              <a:rPr lang="it-IT" sz="1050" dirty="0">
                <a:solidFill>
                  <a:srgbClr val="132745"/>
                </a:solidFill>
              </a:rPr>
              <a:t>vs il 18,3% delle medie imprese del Centro-Nord che invece hanno maggiormente subìto danni dovuti a infortuni e problematiche di sicurezza sul lavoro (36,1% vs 18,2% delle MI del Mezzogiorno)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Infine, nonostante siano catalogati come fortemente rilevanti e in incremento nell’ultimo triennio, </a:t>
            </a:r>
            <a:r>
              <a:rPr lang="it-IT" sz="1050" b="1" i="1" dirty="0">
                <a:solidFill>
                  <a:srgbClr val="132745"/>
                </a:solidFill>
              </a:rPr>
              <a:t>gli incidenti legati al cyber risk hanno riguardato solo il 9,1% delle MI meridionali </a:t>
            </a:r>
            <a:r>
              <a:rPr lang="it-IT" sz="1050" dirty="0">
                <a:solidFill>
                  <a:srgbClr val="132745"/>
                </a:solidFill>
              </a:rPr>
              <a:t>e l’8,7% delle altre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2043" y="628174"/>
            <a:ext cx="7895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3.2</a:t>
            </a:r>
            <a:r>
              <a:rPr lang="it-IT" sz="1200" b="1" dirty="0"/>
              <a:t> / SINISTRI LEGATI AI RISCHI DI IMPRESA SUBÌTI NEL BIENNIO 2022-2023: MI DEL MEZZOGIORNO VS MI DELLE ALTRE AREE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25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2043" y="1049340"/>
            <a:ext cx="72341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  <a:ea typeface="Calibri" panose="020F0502020204030204" pitchFamily="34" charset="0"/>
              </a:rPr>
              <a:t>Principali rischi ordinati per sinistrosità registrata negli ultimi 24 mesi dalle MI </a:t>
            </a:r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(in % delle imprese rispondenti)*</a:t>
            </a: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 flipV="1">
            <a:off x="2073275" y="1294159"/>
            <a:ext cx="5883480" cy="6066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3DFE9ABD-5634-55EC-4187-B5B235BB6A5B}"/>
              </a:ext>
            </a:extLst>
          </p:cNvPr>
          <p:cNvCxnSpPr>
            <a:cxnSpLocks/>
          </p:cNvCxnSpPr>
          <p:nvPr/>
        </p:nvCxnSpPr>
        <p:spPr>
          <a:xfrm>
            <a:off x="929676" y="1117996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DA91F5AD-303C-4C82-81B7-5CED24B99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55539"/>
              </p:ext>
            </p:extLst>
          </p:nvPr>
        </p:nvGraphicFramePr>
        <p:xfrm>
          <a:off x="2073275" y="1378770"/>
          <a:ext cx="7635600" cy="2551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9912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928813" y="3897381"/>
            <a:ext cx="7167600" cy="20236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Per la gestione dei rischi aziendali, il 67,5% delle MI del Mezzogiorno si affida al proprio management </a:t>
            </a:r>
            <a:r>
              <a:rPr lang="it-IT" sz="1050" dirty="0">
                <a:solidFill>
                  <a:srgbClr val="132745"/>
                </a:solidFill>
              </a:rPr>
              <a:t>e il 55% si tutela mediante stipula di contratti assicurativi; le quote salgono rispettivamente al 69,4% e al 58,4% con riferimento alle MI del Centro-Nord**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Quasi la metà delle MI punta sulla formazione sulla gestione dei rischi</a:t>
            </a:r>
            <a:r>
              <a:rPr lang="it-IT" sz="1050" dirty="0">
                <a:solidFill>
                  <a:srgbClr val="132745"/>
                </a:solidFill>
              </a:rPr>
              <a:t>: le MI del Mezzogiorno che hanno investito nel triennio 2021-23 sulla formazione (oltre a quella obbligatoria) dedicata alla gestione dei rischi sono il 50,8%, dato lievemente superiore alle MI delle altre aree (46,3%). Sempre circa la metà (49,2%) vi investirà nel triennio 2024-26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Gestire i rischi aumenta le performance</a:t>
            </a:r>
            <a:r>
              <a:rPr lang="it-IT" sz="1050" dirty="0">
                <a:solidFill>
                  <a:srgbClr val="132745"/>
                </a:solidFill>
              </a:rPr>
              <a:t>: nel Mezzogiorno il 50% delle MI che ha svolto formazione sulla gestione dei rischi prevede un aumento del fatturato nel 2024, contro solo il 35,5% delle MI che non ha svolto questa attività; conferme anche dalle previsioni di aumento (sempre del fatturato) per il 2025 (46,9% verso 41,9%) 	</a:t>
            </a:r>
            <a:endParaRPr lang="it-IT" sz="1050" dirty="0">
              <a:solidFill>
                <a:srgbClr val="132745"/>
              </a:solidFill>
              <a:highlight>
                <a:srgbClr val="FF00FF"/>
              </a:highlight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1221" y="623930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3.3 </a:t>
            </a:r>
            <a:r>
              <a:rPr lang="it-IT" sz="1200" b="1" dirty="0"/>
              <a:t>/ LA FORMAZIONE SULLA GESTIONE DEI RISCHI È UN DRIVER DI COMPETITIVITÀ PER LE MI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26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24397" y="935518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Quota % delle MI che investono nella formazione sulla gestione dei rischi*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73537" y="1161680"/>
            <a:ext cx="400642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25784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196975"/>
            <a:ext cx="1497912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*Individuazione delle principali vulnerabilità dell’azienda, sistemi di monitoraggio, rilevazione eventi dannosi, ecc.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**Indagine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graphicFrame>
        <p:nvGraphicFramePr>
          <p:cNvPr id="3" name="Grafico 1">
            <a:extLst>
              <a:ext uri="{FF2B5EF4-FFF2-40B4-BE49-F238E27FC236}">
                <a16:creationId xmlns:a16="http://schemas.microsoft.com/office/drawing/2014/main" id="{30500F9B-DBE9-4880-8B96-9467775BEF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748548"/>
              </p:ext>
            </p:extLst>
          </p:nvPr>
        </p:nvGraphicFramePr>
        <p:xfrm>
          <a:off x="1928813" y="1366673"/>
          <a:ext cx="7167600" cy="2353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7133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704850" y="872770"/>
            <a:ext cx="8837641" cy="366768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704848" y="4096909"/>
            <a:ext cx="8837641" cy="554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>
            <a:off x="704848" y="6480100"/>
            <a:ext cx="8837641" cy="16165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704850" y="4288212"/>
            <a:ext cx="1403349" cy="2208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704850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CA2F4-E0E3-1F0A-7B99-27272B4E0878}"/>
              </a:ext>
            </a:extLst>
          </p:cNvPr>
          <p:cNvSpPr txBox="1"/>
          <p:nvPr/>
        </p:nvSpPr>
        <p:spPr>
          <a:xfrm>
            <a:off x="5723906" y="1409534"/>
            <a:ext cx="3322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Attività innovative, tecnologie 4.0, Intelligenza Artificiale e impatti sulle MI del Mezzogiorno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1EA0C9-2289-2A1F-D108-F8DF4D695DCC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D47296-263E-ECE0-4A0E-D01F23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6BAF29D-D50D-AD03-8801-5B368326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97242B4-62F4-4D22-9272-6D56CF819102}"/>
              </a:ext>
            </a:extLst>
          </p:cNvPr>
          <p:cNvSpPr txBox="1"/>
          <p:nvPr/>
        </p:nvSpPr>
        <p:spPr>
          <a:xfrm>
            <a:off x="5727728" y="4288212"/>
            <a:ext cx="2681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E3E3E3"/>
                </a:solidFill>
              </a:rPr>
              <a:t>4.0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DD2C125-7403-55A3-14A2-A41F5FB6EA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31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77DCA5-96A4-47FE-BB07-954BFF20C255}"/>
              </a:ext>
            </a:extLst>
          </p:cNvPr>
          <p:cNvSpPr txBox="1"/>
          <p:nvPr/>
        </p:nvSpPr>
        <p:spPr>
          <a:xfrm>
            <a:off x="3718575" y="1632441"/>
            <a:ext cx="548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it-IT" sz="3600" dirty="0">
                <a:solidFill>
                  <a:srgbClr val="132745"/>
                </a:solidFill>
              </a:rPr>
              <a:t>La competitività delle medie imprese del Mezzogiorno tra percezione dei rischi e strategie di innovazione</a:t>
            </a:r>
          </a:p>
        </p:txBody>
      </p:sp>
    </p:spTree>
    <p:extLst>
      <p:ext uri="{BB962C8B-B14F-4D97-AF65-F5344CB8AC3E}">
        <p14:creationId xmlns:p14="http://schemas.microsoft.com/office/powerpoint/2010/main" val="11165702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0672" y="637474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4.1</a:t>
            </a:r>
            <a:r>
              <a:rPr lang="it-IT" sz="1200" b="1" dirty="0"/>
              <a:t> / INVESTIMENTI IN ATTIVITÀ INNOVATIVE: MI DEL MEZZOGIORNO VS MI DELLE ALTRE AREE</a:t>
            </a:r>
            <a:endParaRPr lang="it-IT" sz="1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2000672" y="915837"/>
            <a:ext cx="64849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Principali investimenti innovativi dal 2021 ad oggi (in % delle rispondenti)*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65176" y="1155754"/>
            <a:ext cx="4008453" cy="4709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113927-C6F4-AEDB-2DA2-A3726DD0C222}"/>
              </a:ext>
            </a:extLst>
          </p:cNvPr>
          <p:cNvSpPr txBox="1"/>
          <p:nvPr/>
        </p:nvSpPr>
        <p:spPr>
          <a:xfrm>
            <a:off x="2135809" y="3988109"/>
            <a:ext cx="7167600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Dal 2021 a oggi, l’86,1% delle MI del Mezzogiorno e il 76,9% delle restanti aziende hanno investito in macchinari, attrezzature e impianti tecnologicamente avanzati. </a:t>
            </a:r>
            <a:r>
              <a:rPr lang="it-IT" sz="1050" dirty="0">
                <a:solidFill>
                  <a:srgbClr val="132745"/>
                </a:solidFill>
              </a:rPr>
              <a:t>A seguire si segnalano lo sviluppo di nuovi software (55,6% le MI meridionali e 50,9% quelle delle altre aree) e le innovazioni di prodotto e/o processo, senza brevettazione (rispettivamente, 50% e 71,4%)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Il 33,3% delle MI del Mezzogiorno ritiene che la mancanza di personale competente sia il principale ostacolo all’innovazione</a:t>
            </a:r>
            <a:r>
              <a:rPr lang="it-IT" sz="1050" dirty="0">
                <a:solidFill>
                  <a:srgbClr val="132745"/>
                </a:solidFill>
              </a:rPr>
              <a:t>; la quota sale al 43,6% per quelle del Centro-Nord*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Tra gli investimenti in attività innovative previsti nel prossimo triennio si segnalano quelli volti all’efficienza e al risparmio energetico </a:t>
            </a:r>
            <a:r>
              <a:rPr lang="it-IT" sz="1050" dirty="0">
                <a:solidFill>
                  <a:srgbClr val="132745"/>
                </a:solidFill>
              </a:rPr>
              <a:t>(dichiarati dall’85% delle MI del Sud Italia e dal 79,4% di quelle degli altri territori)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112053-6D7F-D516-994B-C54EC10C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28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6760BC6-EFA8-439B-BEE6-F397EBC82DF9}"/>
              </a:ext>
            </a:extLst>
          </p:cNvPr>
          <p:cNvSpPr txBox="1"/>
          <p:nvPr/>
        </p:nvSpPr>
        <p:spPr>
          <a:xfrm>
            <a:off x="429097" y="1208549"/>
            <a:ext cx="1497912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50071FC-21F7-4F61-160F-0F09BF9B4B78}"/>
              </a:ext>
            </a:extLst>
          </p:cNvPr>
          <p:cNvCxnSpPr>
            <a:cxnSpLocks/>
          </p:cNvCxnSpPr>
          <p:nvPr/>
        </p:nvCxnSpPr>
        <p:spPr>
          <a:xfrm>
            <a:off x="931284" y="1113809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8A1D0DC8-AF55-4E68-9CB4-621C5F518A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8526932"/>
              </p:ext>
            </p:extLst>
          </p:nvPr>
        </p:nvGraphicFramePr>
        <p:xfrm>
          <a:off x="1856736" y="1160463"/>
          <a:ext cx="7585200" cy="27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763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0672" y="637474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4.2</a:t>
            </a:r>
            <a:r>
              <a:rPr lang="it-IT" sz="1200" b="1" dirty="0"/>
              <a:t> / INVESTIMENTI IN TECNOLOGIE DAL 2021 A OGGI: MI DEL MEZZOGIORNO VS MI DELLE ALTRE AREE</a:t>
            </a:r>
            <a:endParaRPr lang="it-IT" sz="1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2000672" y="915837"/>
            <a:ext cx="64849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Principali investimenti in tecnologie dal 2021 a oggi (in % delle rispondenti)*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76961" y="1159615"/>
            <a:ext cx="4091610" cy="848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113927-C6F4-AEDB-2DA2-A3726DD0C222}"/>
              </a:ext>
            </a:extLst>
          </p:cNvPr>
          <p:cNvSpPr txBox="1"/>
          <p:nvPr/>
        </p:nvSpPr>
        <p:spPr>
          <a:xfrm>
            <a:off x="2000672" y="4433263"/>
            <a:ext cx="7167600" cy="137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Dal 2021 ad oggi il 78,9% delle MI del Mezzogiorno </a:t>
            </a:r>
            <a:r>
              <a:rPr lang="it-IT" sz="1050" dirty="0">
                <a:solidFill>
                  <a:srgbClr val="132745"/>
                </a:solidFill>
              </a:rPr>
              <a:t>e l’85,5% di quelle degli altri territori hanno investito </a:t>
            </a:r>
            <a:r>
              <a:rPr lang="it-IT" sz="1050" b="1" i="1" dirty="0">
                <a:solidFill>
                  <a:srgbClr val="132745"/>
                </a:solidFill>
              </a:rPr>
              <a:t>nella digitalizzazione dei processi</a:t>
            </a:r>
            <a:r>
              <a:rPr lang="it-IT" sz="1050" dirty="0">
                <a:solidFill>
                  <a:srgbClr val="132745"/>
                </a:solidFill>
              </a:rPr>
              <a:t> 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Il 55,3% delle medie imprese del Sud Italia (57,4% delle altre aree) ha predisposto </a:t>
            </a:r>
            <a:r>
              <a:rPr lang="it-IT" sz="1050" b="1" i="1" dirty="0">
                <a:solidFill>
                  <a:srgbClr val="132745"/>
                </a:solidFill>
              </a:rPr>
              <a:t>lo sviluppo di sistemi gestionali avanzati e/o di sistemi di produzione additiva</a:t>
            </a:r>
            <a:r>
              <a:rPr lang="it-IT" sz="1050" dirty="0">
                <a:solidFill>
                  <a:srgbClr val="132745"/>
                </a:solidFill>
              </a:rPr>
              <a:t>, mentre l’ottimizzazione di magazzino e logistica ha interessato il 52,6% delle MI del Mezzogiorno e il 45,3% di quelle del Centro-Nord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Di grande attualità anche gli </a:t>
            </a:r>
            <a:r>
              <a:rPr lang="it-IT" sz="1050" b="1" i="1" dirty="0">
                <a:solidFill>
                  <a:srgbClr val="132745"/>
                </a:solidFill>
              </a:rPr>
              <a:t>investimenti in potenziamento della cybersecurity </a:t>
            </a:r>
            <a:r>
              <a:rPr lang="it-IT" sz="1050" dirty="0">
                <a:solidFill>
                  <a:srgbClr val="132745"/>
                </a:solidFill>
              </a:rPr>
              <a:t>che hanno riguardato il 50% delle MI del Mezzogiorno e il 45,5% di quelle degli altri territori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112053-6D7F-D516-994B-C54EC10C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29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6760BC6-EFA8-439B-BEE6-F397EBC82DF9}"/>
              </a:ext>
            </a:extLst>
          </p:cNvPr>
          <p:cNvSpPr txBox="1"/>
          <p:nvPr/>
        </p:nvSpPr>
        <p:spPr>
          <a:xfrm>
            <a:off x="430901" y="1212621"/>
            <a:ext cx="1497912" cy="1408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50071FC-21F7-4F61-160F-0F09BF9B4B78}"/>
              </a:ext>
            </a:extLst>
          </p:cNvPr>
          <p:cNvCxnSpPr>
            <a:cxnSpLocks/>
          </p:cNvCxnSpPr>
          <p:nvPr/>
        </p:nvCxnSpPr>
        <p:spPr>
          <a:xfrm>
            <a:off x="929676" y="111250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04F4A0B-7A34-4559-8761-9C7D32DF86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8773838"/>
              </p:ext>
            </p:extLst>
          </p:nvPr>
        </p:nvGraphicFramePr>
        <p:xfrm>
          <a:off x="2299687" y="1270735"/>
          <a:ext cx="7167600" cy="31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3897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1421" y="4406072"/>
            <a:ext cx="716760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Quasi completa transizione digitale entro il 2026…: </a:t>
            </a:r>
            <a:r>
              <a:rPr lang="it-IT" sz="1050" dirty="0">
                <a:solidFill>
                  <a:srgbClr val="132745"/>
                </a:solidFill>
              </a:rPr>
              <a:t>quasi la totalità (87,3%) delle MI del Mezzogiorno ha investito nel triennio 2021-2023 e/o investirà nel triennio 2024-2026 in tecnologie digitali 4.0 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con ampi effetti sull’innovazione del modello di business: </a:t>
            </a:r>
            <a:r>
              <a:rPr lang="it-IT" sz="1050" dirty="0">
                <a:solidFill>
                  <a:srgbClr val="132745"/>
                </a:solidFill>
              </a:rPr>
              <a:t>per l’81% delle MI del Mezzogiorno l’adozione di tecnologie 4.0 comporta un cambiamento del modello di business* in misura lievemente superiore rispetto alle altre aree (78,2%)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3485" y="634583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4.3 </a:t>
            </a:r>
            <a:r>
              <a:rPr lang="it-IT" sz="1200" b="1" dirty="0"/>
              <a:t>/ INVESTIMENTI IN TECNOLOGIE 4.0 E CAMBIAMENTO DEL MODELLO DI BUSINESS NELLE MI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30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3485" y="920551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Distribuzione % delle MI secondo gli investimenti in tecnologie 4.0 (2021-2026)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80548" y="1157300"/>
            <a:ext cx="433094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2122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13753"/>
            <a:ext cx="1497912" cy="1992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*Cambiamenti organizzativi, nuovo assetto tecnologico e nuovi processi produttivi, nuovi prodotti, nuovi modi di cooperazione con clienti e fornitori, nuove modalità di vendita</a:t>
            </a:r>
          </a:p>
        </p:txBody>
      </p:sp>
      <p:graphicFrame>
        <p:nvGraphicFramePr>
          <p:cNvPr id="9" name="Grafico 1">
            <a:extLst>
              <a:ext uri="{FF2B5EF4-FFF2-40B4-BE49-F238E27FC236}">
                <a16:creationId xmlns:a16="http://schemas.microsoft.com/office/drawing/2014/main" id="{18F2EF0F-5069-4ED0-9B0B-96B6C93722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836260"/>
              </p:ext>
            </p:extLst>
          </p:nvPr>
        </p:nvGraphicFramePr>
        <p:xfrm>
          <a:off x="5045750" y="1385540"/>
          <a:ext cx="5054224" cy="3049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7EE70B1-C3C4-04F9-004B-AA62E302D1F1}"/>
              </a:ext>
            </a:extLst>
          </p:cNvPr>
          <p:cNvSpPr txBox="1"/>
          <p:nvPr/>
        </p:nvSpPr>
        <p:spPr>
          <a:xfrm>
            <a:off x="2860247" y="1204349"/>
            <a:ext cx="1497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rgbClr val="132745"/>
                </a:solidFill>
              </a:rPr>
              <a:t>MI Mezzogiorno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9948A5-E6A4-C220-EDB8-B60399C37C52}"/>
              </a:ext>
            </a:extLst>
          </p:cNvPr>
          <p:cNvSpPr txBox="1"/>
          <p:nvPr/>
        </p:nvSpPr>
        <p:spPr>
          <a:xfrm>
            <a:off x="6714042" y="1213561"/>
            <a:ext cx="1497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rgbClr val="132745"/>
                </a:solidFill>
              </a:rPr>
              <a:t>MI altre aree</a:t>
            </a:r>
            <a:endParaRPr lang="en-US" sz="900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E7153BF2-A739-4FA3-83CF-013E3D77B1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687969"/>
              </p:ext>
            </p:extLst>
          </p:nvPr>
        </p:nvGraphicFramePr>
        <p:xfrm>
          <a:off x="1393525" y="1464655"/>
          <a:ext cx="6396431" cy="2930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2927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9810" y="4342419"/>
            <a:ext cx="7167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Le tecnologie 4.0 impattano più su organizzazione e strategie produttive interne…: </a:t>
            </a:r>
            <a:r>
              <a:rPr lang="it-IT" sz="1050" dirty="0">
                <a:solidFill>
                  <a:srgbClr val="132745"/>
                </a:solidFill>
              </a:rPr>
              <a:t>le tecnologie digitali cambiano l’organizzazione interna delle MI del Mezzogiorno in oltre i due terzi dei casi (69,1%) e ne modificano i processi produttivi in quasi la metà dei casi (49,1%)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ma nel Mezzogiorno è più alto l’impatto sulle relazionalità esterne: </a:t>
            </a:r>
            <a:r>
              <a:rPr lang="it-IT" sz="1050" dirty="0">
                <a:solidFill>
                  <a:srgbClr val="132745"/>
                </a:solidFill>
              </a:rPr>
              <a:t>nel Mezzogiorno le tecnologie impattano di più - rispetto al Centro-Nord - sull’innovazione dei rapporti esterni delle MI con clienti e fornitori (23,6% vs 13,9%) e sulle strategie commerciali (16,4% vs 12,1%)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3485" y="634583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4.4 </a:t>
            </a:r>
            <a:r>
              <a:rPr lang="it-IT" sz="1200" b="1" dirty="0"/>
              <a:t>/ COME CAMBIA IL MODELLO DI BUSINESS DELLE MI CON L’UTILIZZO DI TECNOLOGIE 4.0?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31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3485" y="920551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Aspetti del modello di business su cui le tecnologie 4.0 hanno un impatto (quota % di MI)* 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72159" y="1157300"/>
            <a:ext cx="4841488" cy="389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2122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13753"/>
            <a:ext cx="1497912" cy="2139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multipla. Analisi sulle imprese che hanno investito in tecnologie 4.0 nel triennio 2021-2023 e/o vi investiranno nel triennio 2024-2026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graphicFrame>
        <p:nvGraphicFramePr>
          <p:cNvPr id="3" name="Grafico 1">
            <a:extLst>
              <a:ext uri="{FF2B5EF4-FFF2-40B4-BE49-F238E27FC236}">
                <a16:creationId xmlns:a16="http://schemas.microsoft.com/office/drawing/2014/main" id="{2FFB5348-23BA-4A6B-A2A0-33BC9F0629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568398"/>
              </p:ext>
            </p:extLst>
          </p:nvPr>
        </p:nvGraphicFramePr>
        <p:xfrm>
          <a:off x="2145036" y="1185005"/>
          <a:ext cx="7167600" cy="307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064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23277" y="3990068"/>
            <a:ext cx="71676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Poche le MI che già utilizzano l’IA…: </a:t>
            </a:r>
            <a:r>
              <a:rPr lang="it-IT" sz="1050" dirty="0">
                <a:solidFill>
                  <a:srgbClr val="132745"/>
                </a:solidFill>
              </a:rPr>
              <a:t>il 4,8% delle MI del Mezzogiorno utilizza stabilmente applicazioni di IA, un po’ meno rispetto alle altre aree (6%)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ma in forte aumento nei prossimi anni: </a:t>
            </a:r>
            <a:r>
              <a:rPr lang="it-IT" sz="1050" dirty="0">
                <a:solidFill>
                  <a:srgbClr val="132745"/>
                </a:solidFill>
              </a:rPr>
              <a:t>il 41,3% delle MI del Mezzogiorno inizierà nei prossimi tre anni ad utilizzare l’IA superando le altre aree (37,5%)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Più investimenti in R&amp;S su IA: </a:t>
            </a:r>
            <a:r>
              <a:rPr lang="it-IT" sz="1050" dirty="0">
                <a:solidFill>
                  <a:srgbClr val="132745"/>
                </a:solidFill>
              </a:rPr>
              <a:t>nel Mezzogiorno è più elevata la propensione delle MI ad utilizzare l’IA attraverso investimenti in R&amp;S per personalizzare le applicazioni rispetto alle esigenze dell’azienda (sul totale delle imprese che utilizzano IA: 34,5% vs 20,9% delle altre aree)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Obiettivo innovazione: </a:t>
            </a:r>
            <a:r>
              <a:rPr lang="it-IT" sz="1050" dirty="0">
                <a:solidFill>
                  <a:srgbClr val="132745"/>
                </a:solidFill>
              </a:rPr>
              <a:t>nel Mezzogiorno è più alta la quota di MI che utilizza IA non solo per migliorare le attività, ma anche per realizzarne di nuove e più innovative (sul totale delle imprese che utilizzano IA: 37,9% vs 29,7% delle altre aree)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3485" y="634583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4.5 </a:t>
            </a:r>
            <a:r>
              <a:rPr lang="it-IT" sz="1200" b="1" dirty="0"/>
              <a:t>/ L’INGRESSO DELLE MI NELL’ERA DELL’INTELLIGENZA ARTIFICIALE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32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3485" y="928940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Distribuzione % delle MI secondo la fase in cui si trova l’azienda in tema di IA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72159" y="1157300"/>
            <a:ext cx="427760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2122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13753"/>
            <a:ext cx="1497912" cy="823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482F72CA-2024-4D56-8282-EDC2285C50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051170"/>
              </p:ext>
            </p:extLst>
          </p:nvPr>
        </p:nvGraphicFramePr>
        <p:xfrm>
          <a:off x="1930031" y="1108423"/>
          <a:ext cx="7167600" cy="281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544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704850" y="922299"/>
            <a:ext cx="8837641" cy="366768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704848" y="4096909"/>
            <a:ext cx="8837641" cy="554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>
            <a:off x="704848" y="6482653"/>
            <a:ext cx="8837641" cy="13612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704850" y="4288212"/>
            <a:ext cx="1403349" cy="2208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704850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CA2F4-E0E3-1F0A-7B99-27272B4E0878}"/>
              </a:ext>
            </a:extLst>
          </p:cNvPr>
          <p:cNvSpPr txBox="1"/>
          <p:nvPr/>
        </p:nvSpPr>
        <p:spPr>
          <a:xfrm>
            <a:off x="5723906" y="1732919"/>
            <a:ext cx="290945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Tecnologie, neutralità climatica e altre</a:t>
            </a:r>
          </a:p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tematiche ESG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1EA0C9-2289-2A1F-D108-F8DF4D695DCC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D47296-263E-ECE0-4A0E-D01F23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6BAF29D-D50D-AD03-8801-5B368326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4D6F8D-705D-4A16-9CBF-2A3823D4D299}"/>
              </a:ext>
            </a:extLst>
          </p:cNvPr>
          <p:cNvSpPr txBox="1"/>
          <p:nvPr/>
        </p:nvSpPr>
        <p:spPr>
          <a:xfrm>
            <a:off x="5727728" y="4288212"/>
            <a:ext cx="2681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E3E3E3"/>
                </a:solidFill>
              </a:rPr>
              <a:t>5.0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041CC1D-E1E5-B564-C73A-38BECB919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65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2000219" y="4268932"/>
            <a:ext cx="73904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Al passo del Centro-Nord…: </a:t>
            </a:r>
            <a:r>
              <a:rPr lang="it-IT" sz="1050" dirty="0">
                <a:solidFill>
                  <a:srgbClr val="132745"/>
                </a:solidFill>
              </a:rPr>
              <a:t>i due terzi (66,6%) delle MI del Mezzogiorno hanno investito nel triennio 2021-2023 e/o investiranno nel triennio 2024-2026 nel green, in linea con le altre aree del Paese (69,9%)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investendo in tecnologie strategiche Net-Zero*: </a:t>
            </a:r>
            <a:r>
              <a:rPr lang="it-IT" sz="1050" dirty="0">
                <a:solidFill>
                  <a:srgbClr val="132745"/>
                </a:solidFill>
              </a:rPr>
              <a:t>il 46% delle MI del Mezzogiorno punta sul green (2021-2026) investendo in tecnologie strategiche per la neutralità climatica, un po’ meno delle altre aree (50,2%)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Più rinnovabili:</a:t>
            </a:r>
            <a:r>
              <a:rPr lang="it-IT" sz="1050" dirty="0">
                <a:solidFill>
                  <a:srgbClr val="132745"/>
                </a:solidFill>
              </a:rPr>
              <a:t> le tecnologie per energie rinnovabili sono quelle su cui investono maggiormente le MI del Mezzogiorno (80,8%) in linea con quelle delle altre aree (81,8%), mentre per quelle legate alla decarbonizzazione (cattura e stoccaggio di CO2) la quota si aggira all’11,5% (3,6% per le MI del Centro-Nord)</a:t>
            </a:r>
            <a:endParaRPr lang="it-IT" sz="1050" b="1" dirty="0">
              <a:solidFill>
                <a:srgbClr val="132745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4104" y="635202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5.1 </a:t>
            </a:r>
            <a:r>
              <a:rPr lang="it-IT" sz="1200" b="1" dirty="0"/>
              <a:t>/ DALLA GREEN ECONOMY ALLA NEUTRALITÀ CLIMATICA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34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0219" y="928940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Distribuzione % di MI secondo gli investimenti green (2021-2026)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74016" y="1154034"/>
            <a:ext cx="3538468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2122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13753"/>
            <a:ext cx="149791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*Tecnologie strategiche definite dalla Commissione Europea per il raggiungimento della neutralità climatica al 2050 (elenco sintetico: Tecnologie per energie rinnovabili, Batterie per stoccaggio energia e reti elettriche, Pompe di calore, Idrogeno, Combustibili sostenibili, Tecnologie per la cattura e lo stoccaggio di CO2) (Commissione Europea, 2024)</a:t>
            </a:r>
          </a:p>
        </p:txBody>
      </p:sp>
      <p:graphicFrame>
        <p:nvGraphicFramePr>
          <p:cNvPr id="3" name="Grafico 1">
            <a:extLst>
              <a:ext uri="{FF2B5EF4-FFF2-40B4-BE49-F238E27FC236}">
                <a16:creationId xmlns:a16="http://schemas.microsoft.com/office/drawing/2014/main" id="{65026B12-980D-4C74-A98D-1799CE796D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127944"/>
              </p:ext>
            </p:extLst>
          </p:nvPr>
        </p:nvGraphicFramePr>
        <p:xfrm>
          <a:off x="1223492" y="1520640"/>
          <a:ext cx="6142627" cy="269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ico 1">
            <a:extLst>
              <a:ext uri="{FF2B5EF4-FFF2-40B4-BE49-F238E27FC236}">
                <a16:creationId xmlns:a16="http://schemas.microsoft.com/office/drawing/2014/main" id="{422F925A-653F-4414-B933-D92E164E50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127712"/>
              </p:ext>
            </p:extLst>
          </p:nvPr>
        </p:nvGraphicFramePr>
        <p:xfrm>
          <a:off x="5061414" y="1541714"/>
          <a:ext cx="5056862" cy="2697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F58E7B1-B821-E4C4-65F0-E68FA0DA3AD2}"/>
              </a:ext>
            </a:extLst>
          </p:cNvPr>
          <p:cNvSpPr txBox="1"/>
          <p:nvPr/>
        </p:nvSpPr>
        <p:spPr>
          <a:xfrm>
            <a:off x="2916332" y="1291523"/>
            <a:ext cx="1497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rgbClr val="132745"/>
                </a:solidFill>
              </a:rPr>
              <a:t>MI Mezzogiorno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CFB2EE-A612-1DD8-6AB4-8BF5CD76E119}"/>
              </a:ext>
            </a:extLst>
          </p:cNvPr>
          <p:cNvSpPr txBox="1"/>
          <p:nvPr/>
        </p:nvSpPr>
        <p:spPr>
          <a:xfrm>
            <a:off x="6595188" y="1287910"/>
            <a:ext cx="149791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900" b="1" dirty="0">
                <a:solidFill>
                  <a:srgbClr val="132745"/>
                </a:solidFill>
              </a:rPr>
              <a:t>MI altre aree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20201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1421" y="3878369"/>
            <a:ext cx="7167600" cy="1461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Le MI che puntano sulle tecnologie Net-Zero utilizzano più risorse pubbliche: </a:t>
            </a:r>
            <a:r>
              <a:rPr lang="it-IT" sz="1050" dirty="0">
                <a:solidFill>
                  <a:srgbClr val="132745"/>
                </a:solidFill>
              </a:rPr>
              <a:t>le MI che investono nel green adottando tecnologie Net-Zero sono più propense ad utilizzare risorse pubbliche nazionali ed europee, in particolare quelle del Mezzogiorno (61,5% vs 54,6% delle altre aree) rispetto sia alle MI che investono nel green ma non adottano tecnologie Net-Zero (58,6% nel Mezzogiorno, sempre più che nelle altre aree 37,2%) che alle MI non investitrici nel green (42,9% vs 30,8%)</a:t>
            </a:r>
          </a:p>
          <a:p>
            <a:pPr marL="182563" indent="-182563" algn="just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Effetto tecnologie Net-Zero sulle performance economiche*: </a:t>
            </a:r>
            <a:r>
              <a:rPr lang="it-IT" sz="1050" dirty="0">
                <a:solidFill>
                  <a:srgbClr val="132745"/>
                </a:solidFill>
              </a:rPr>
              <a:t>a livello nazionale, le MI che hanno brevetti legati a tecnologie Net-Zero hanno una produttività maggiore del 7,4% rispetto alle MI che hanno altri tipi di brevetti (no Net-Zero)</a:t>
            </a:r>
            <a:endParaRPr lang="it-IT" sz="1050" b="1" i="1" dirty="0">
              <a:solidFill>
                <a:srgbClr val="132745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2003485" y="634583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5.2 </a:t>
            </a:r>
            <a:r>
              <a:rPr lang="it-IT" sz="1200" b="1" dirty="0"/>
              <a:t>/ IL SUPPORTO DELLE ISTITUZIONI ALLA NEUTRALITÀ CLIMATICA DELLE IMPRESE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35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3485" y="928940"/>
            <a:ext cx="745070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Quota % delle MI che fanno ricorso ai finanziamenti pubblici nazionali ed europei secondo la tipologia di investimenti green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72159" y="1157300"/>
            <a:ext cx="671941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4">
            <a:extLst>
              <a:ext uri="{FF2B5EF4-FFF2-40B4-BE49-F238E27FC236}">
                <a16:creationId xmlns:a16="http://schemas.microsoft.com/office/drawing/2014/main" id="{B0799402-FBB4-8BC9-FDDB-3DF01CEC2156}"/>
              </a:ext>
            </a:extLst>
          </p:cNvPr>
          <p:cNvCxnSpPr>
            <a:cxnSpLocks/>
          </p:cNvCxnSpPr>
          <p:nvPr/>
        </p:nvCxnSpPr>
        <p:spPr>
          <a:xfrm>
            <a:off x="929676" y="1112122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53EA2-2EA8-69C5-6F07-5111E5635E7F}"/>
              </a:ext>
            </a:extLst>
          </p:cNvPr>
          <p:cNvSpPr txBox="1"/>
          <p:nvPr/>
        </p:nvSpPr>
        <p:spPr>
          <a:xfrm>
            <a:off x="430901" y="1213753"/>
            <a:ext cx="1497912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*Stima econometrica Centro Studi Tagliacarne-Unioncamere su dati Moody’s e Istat, attraverso analisi panel sui dati di bilancio relativi alla produttività del lavoro (valore aggiunto per dipendente) utilizzando un campione di controllo </a:t>
            </a:r>
            <a:r>
              <a:rPr lang="en-US" sz="950" i="1" dirty="0" err="1">
                <a:solidFill>
                  <a:srgbClr val="485463"/>
                </a:solidFill>
                <a:latin typeface="Baskerville" panose="02020502070401020303" pitchFamily="18" charset="0"/>
              </a:rPr>
              <a:t>mediante</a:t>
            </a:r>
            <a:r>
              <a:rPr lang="en-US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 il </a:t>
            </a:r>
            <a:r>
              <a:rPr lang="en-US" sz="950" i="1" dirty="0" err="1">
                <a:solidFill>
                  <a:srgbClr val="485463"/>
                </a:solidFill>
                <a:latin typeface="Baskerville" panose="02020502070401020303" pitchFamily="18" charset="0"/>
              </a:rPr>
              <a:t>metodo</a:t>
            </a:r>
            <a:r>
              <a:rPr lang="en-US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 Nearest-neighbor matching (Abadie &amp; </a:t>
            </a:r>
            <a:r>
              <a:rPr lang="en-US" sz="950" i="1" dirty="0" err="1">
                <a:solidFill>
                  <a:srgbClr val="485463"/>
                </a:solidFill>
                <a:latin typeface="Baskerville" panose="02020502070401020303" pitchFamily="18" charset="0"/>
              </a:rPr>
              <a:t>Imbens</a:t>
            </a:r>
            <a:r>
              <a:rPr lang="en-US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, 2006).</a:t>
            </a:r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graphicFrame>
        <p:nvGraphicFramePr>
          <p:cNvPr id="6" name="Grafico 12">
            <a:extLst>
              <a:ext uri="{FF2B5EF4-FFF2-40B4-BE49-F238E27FC236}">
                <a16:creationId xmlns:a16="http://schemas.microsoft.com/office/drawing/2014/main" id="{77E29ED9-1E8A-4E39-86E0-F6F909E111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572970"/>
              </p:ext>
            </p:extLst>
          </p:nvPr>
        </p:nvGraphicFramePr>
        <p:xfrm>
          <a:off x="2003485" y="1453711"/>
          <a:ext cx="7167600" cy="2176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1739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9061" y="637474"/>
            <a:ext cx="68758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5.3</a:t>
            </a:r>
            <a:r>
              <a:rPr lang="it-IT" sz="1200" b="1" dirty="0"/>
              <a:t> / UN PUNTO SUL CAPITALE UMANO: MI DEL MEZZOGIORNO VS MI DELLE ALTRE AREE</a:t>
            </a:r>
            <a:endParaRPr lang="it-IT" sz="12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2000672" y="924226"/>
            <a:ext cx="648493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Composizione del Capitale Umano (in % delle rispondenti)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81954" y="1155754"/>
            <a:ext cx="316955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113927-C6F4-AEDB-2DA2-A3726DD0C222}"/>
              </a:ext>
            </a:extLst>
          </p:cNvPr>
          <p:cNvSpPr txBox="1"/>
          <p:nvPr/>
        </p:nvSpPr>
        <p:spPr>
          <a:xfrm>
            <a:off x="1928813" y="3518203"/>
            <a:ext cx="71676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La presenza femminile nelle MI del Mezzogiorno si ragguaglia appena al 12,4% della forza lavoro </a:t>
            </a:r>
            <a:r>
              <a:rPr lang="it-IT" sz="1050" dirty="0">
                <a:solidFill>
                  <a:srgbClr val="132745"/>
                </a:solidFill>
              </a:rPr>
              <a:t>e qui solo il 3% delle donne occupa una posizione manageriale; le quote sono più alte con riferimento alle medie imprese delle altre aree (27,3% e 9,7%)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Solo il 18,9% dei dipendenti delle MI del Sud Italia </a:t>
            </a:r>
            <a:r>
              <a:rPr lang="it-IT" sz="1050" dirty="0">
                <a:solidFill>
                  <a:srgbClr val="132745"/>
                </a:solidFill>
              </a:rPr>
              <a:t>(17,9% del Centro-Nord) </a:t>
            </a:r>
            <a:r>
              <a:rPr lang="it-IT" sz="1050" b="1" i="1" dirty="0">
                <a:solidFill>
                  <a:srgbClr val="132745"/>
                </a:solidFill>
              </a:rPr>
              <a:t>ha un’età inferiore ai 30 anni </a:t>
            </a:r>
            <a:r>
              <a:rPr lang="it-IT" sz="1050" dirty="0">
                <a:solidFill>
                  <a:srgbClr val="132745"/>
                </a:solidFill>
              </a:rPr>
              <a:t>e opera prevalentemente in ruoli non manageriali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Viste le dinamiche demografiche, sarà comunque opportuno valutare l’eventuale incremento dell’età media della forza lavoro che, al momento, sembra non destare preoccupazione nelle MI a prescindere dalla localizzazione:</a:t>
            </a:r>
            <a:r>
              <a:rPr lang="it-IT" sz="1050" i="1" dirty="0">
                <a:solidFill>
                  <a:srgbClr val="132745"/>
                </a:solidFill>
              </a:rPr>
              <a:t> </a:t>
            </a:r>
            <a:r>
              <a:rPr lang="it-IT" sz="1050" b="1" i="1" dirty="0">
                <a:solidFill>
                  <a:srgbClr val="132745"/>
                </a:solidFill>
              </a:rPr>
              <a:t>il 92,9% delle MI del Sud Italia </a:t>
            </a:r>
            <a:r>
              <a:rPr lang="it-IT" sz="1050" dirty="0">
                <a:solidFill>
                  <a:srgbClr val="132745"/>
                </a:solidFill>
              </a:rPr>
              <a:t>(82,7% delle altre aree) </a:t>
            </a:r>
            <a:r>
              <a:rPr lang="it-IT" sz="1050" b="1" i="1" dirty="0">
                <a:solidFill>
                  <a:srgbClr val="132745"/>
                </a:solidFill>
              </a:rPr>
              <a:t>ritiene che il personale più maturo possa condividere la propria esperienza e le conoscenze all’interno dell’azienda </a:t>
            </a:r>
            <a:r>
              <a:rPr lang="it-IT" sz="1050" dirty="0">
                <a:solidFill>
                  <a:srgbClr val="132745"/>
                </a:solidFill>
              </a:rPr>
              <a:t>e che sia più affidabile in termini di attaccamento ai valori aziendali (50% nel Mezzogiorno e 55,4% nel Centro-Nord)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7E01280-C5F5-16A9-CE5A-073A14254002}"/>
              </a:ext>
            </a:extLst>
          </p:cNvPr>
          <p:cNvSpPr txBox="1"/>
          <p:nvPr/>
        </p:nvSpPr>
        <p:spPr>
          <a:xfrm>
            <a:off x="6110791" y="1702007"/>
            <a:ext cx="44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600"/>
              </a:spcAft>
              <a:buClr>
                <a:srgbClr val="BE9655"/>
              </a:buClr>
              <a:defRPr/>
            </a:pPr>
            <a:r>
              <a:rPr lang="it-IT" sz="10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112053-6D7F-D516-994B-C54EC10C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36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6760BC6-EFA8-439B-BEE6-F397EBC82DF9}"/>
              </a:ext>
            </a:extLst>
          </p:cNvPr>
          <p:cNvSpPr txBox="1"/>
          <p:nvPr/>
        </p:nvSpPr>
        <p:spPr>
          <a:xfrm>
            <a:off x="430901" y="1213753"/>
            <a:ext cx="1497912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50071FC-21F7-4F61-160F-0F09BF9B4B78}"/>
              </a:ext>
            </a:extLst>
          </p:cNvPr>
          <p:cNvCxnSpPr>
            <a:cxnSpLocks/>
          </p:cNvCxnSpPr>
          <p:nvPr/>
        </p:nvCxnSpPr>
        <p:spPr>
          <a:xfrm>
            <a:off x="929676" y="1111573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A190D886-BE28-4B46-829E-1D1B074B56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418046"/>
              </p:ext>
            </p:extLst>
          </p:nvPr>
        </p:nvGraphicFramePr>
        <p:xfrm>
          <a:off x="1928813" y="1331602"/>
          <a:ext cx="7167600" cy="2141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5163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43B11E36-7667-C4B0-8DEE-99B16CF20892}"/>
              </a:ext>
            </a:extLst>
          </p:cNvPr>
          <p:cNvSpPr/>
          <p:nvPr/>
        </p:nvSpPr>
        <p:spPr>
          <a:xfrm>
            <a:off x="2000672" y="654252"/>
            <a:ext cx="78953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b="1" dirty="0">
                <a:solidFill>
                  <a:srgbClr val="2B8FC2"/>
                </a:solidFill>
              </a:rPr>
              <a:t>5.4</a:t>
            </a:r>
            <a:r>
              <a:rPr lang="it-IT" sz="1100" b="1" dirty="0"/>
              <a:t> / LA COMUNICAZIONE DEGLI ASPETTI ESG ATTRAVERSO LA DICHIARAZIONE NON FINANZIARIA (DNF): MI DEL MEZZOGIORNO VS MI DELLE ALTRE AREE</a:t>
            </a:r>
            <a:endParaRPr lang="it-IT" sz="1100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2000672" y="1020544"/>
            <a:ext cx="350573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Quota di MI in base alla predisposizione della DNF (in % delle rispondenti)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99659" y="1434209"/>
            <a:ext cx="303622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F113927-C6F4-AEDB-2DA2-A3726DD0C222}"/>
              </a:ext>
            </a:extLst>
          </p:cNvPr>
          <p:cNvSpPr txBox="1"/>
          <p:nvPr/>
        </p:nvSpPr>
        <p:spPr>
          <a:xfrm>
            <a:off x="1856174" y="4592571"/>
            <a:ext cx="71955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La CSRD – Corporate Sustainability Reporting Directive sta obbligando molte imprese alla predisposizione di una rendicontazione di sostenibilità, tuttavia solo il 25,3% delle MI ha già redatto la </a:t>
            </a:r>
            <a:r>
              <a:rPr lang="it-IT" sz="1050" b="1" i="1" dirty="0">
                <a:solidFill>
                  <a:srgbClr val="132745"/>
                </a:solidFill>
              </a:rPr>
              <a:t>c.d. Dichiarazione non finanziaria; la quota è inferiore per le imprese del Mezzogiorno </a:t>
            </a:r>
            <a:r>
              <a:rPr lang="it-IT" sz="1050" dirty="0">
                <a:solidFill>
                  <a:srgbClr val="132745"/>
                </a:solidFill>
              </a:rPr>
              <a:t>(18,6% vs 26% delle altre)</a:t>
            </a:r>
          </a:p>
          <a:p>
            <a:pPr marL="182563" indent="-182563" algn="just" fontAlgn="auto"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dirty="0">
                <a:solidFill>
                  <a:srgbClr val="132745"/>
                </a:solidFill>
              </a:rPr>
              <a:t>Tra le cause della mancata redazione per le imprese del Mezzogiorno, si segnalano la </a:t>
            </a:r>
            <a:r>
              <a:rPr lang="it-IT" sz="1050" b="1" i="1" dirty="0">
                <a:solidFill>
                  <a:srgbClr val="132745"/>
                </a:solidFill>
              </a:rPr>
              <a:t>complessità del processo di validazione o consuntivazione lamentata dal 66,7% delle rispondenti </a:t>
            </a:r>
            <a:r>
              <a:rPr lang="it-IT" sz="1050" dirty="0">
                <a:solidFill>
                  <a:srgbClr val="132745"/>
                </a:solidFill>
              </a:rPr>
              <a:t>(40,4% negli altri territori) e la difficoltà nella compilazione per mancanza di informazioni (44,4% vs 19,3%)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37E01280-C5F5-16A9-CE5A-073A14254002}"/>
              </a:ext>
            </a:extLst>
          </p:cNvPr>
          <p:cNvSpPr txBox="1"/>
          <p:nvPr/>
        </p:nvSpPr>
        <p:spPr>
          <a:xfrm>
            <a:off x="6110791" y="1702007"/>
            <a:ext cx="4433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Aft>
                <a:spcPts val="600"/>
              </a:spcAft>
              <a:buClr>
                <a:srgbClr val="BE9655"/>
              </a:buClr>
              <a:defRPr/>
            </a:pPr>
            <a:r>
              <a:rPr lang="it-IT" sz="1000" b="1" dirty="0">
                <a:solidFill>
                  <a:schemeClr val="bg1"/>
                </a:solidFill>
              </a:rPr>
              <a:t>62%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E112053-6D7F-D516-994B-C54EC10C3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37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6760BC6-EFA8-439B-BEE6-F397EBC82DF9}"/>
              </a:ext>
            </a:extLst>
          </p:cNvPr>
          <p:cNvSpPr txBox="1"/>
          <p:nvPr/>
        </p:nvSpPr>
        <p:spPr>
          <a:xfrm>
            <a:off x="430901" y="1440256"/>
            <a:ext cx="149791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campionaria Area Studi Mediobanca,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150071FC-21F7-4F61-160F-0F09BF9B4B78}"/>
              </a:ext>
            </a:extLst>
          </p:cNvPr>
          <p:cNvCxnSpPr>
            <a:cxnSpLocks/>
          </p:cNvCxnSpPr>
          <p:nvPr/>
        </p:nvCxnSpPr>
        <p:spPr>
          <a:xfrm>
            <a:off x="929676" y="1338076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>
            <a:extLst>
              <a:ext uri="{FF2B5EF4-FFF2-40B4-BE49-F238E27FC236}">
                <a16:creationId xmlns:a16="http://schemas.microsoft.com/office/drawing/2014/main" id="{0C04299F-05B5-4019-AC88-FF5DF6BFA6A0}"/>
              </a:ext>
            </a:extLst>
          </p:cNvPr>
          <p:cNvSpPr/>
          <p:nvPr/>
        </p:nvSpPr>
        <p:spPr>
          <a:xfrm>
            <a:off x="5649699" y="1012893"/>
            <a:ext cx="341810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Principali ostacoli alla predisposizione della DNF (in % delle rispondenti)*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cxnSp>
        <p:nvCxnSpPr>
          <p:cNvPr id="15" name="Connettore 1 5">
            <a:extLst>
              <a:ext uri="{FF2B5EF4-FFF2-40B4-BE49-F238E27FC236}">
                <a16:creationId xmlns:a16="http://schemas.microsoft.com/office/drawing/2014/main" id="{17A11104-ABC8-4BDA-8BC0-275ACD2869E7}"/>
              </a:ext>
            </a:extLst>
          </p:cNvPr>
          <p:cNvCxnSpPr>
            <a:cxnSpLocks/>
          </p:cNvCxnSpPr>
          <p:nvPr/>
        </p:nvCxnSpPr>
        <p:spPr>
          <a:xfrm>
            <a:off x="5747158" y="1434209"/>
            <a:ext cx="3304563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Grafico 1">
            <a:extLst>
              <a:ext uri="{FF2B5EF4-FFF2-40B4-BE49-F238E27FC236}">
                <a16:creationId xmlns:a16="http://schemas.microsoft.com/office/drawing/2014/main" id="{1E2B53FA-D2B2-40F4-BD6A-6EFDA355A3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1648389"/>
              </p:ext>
            </p:extLst>
          </p:nvPr>
        </p:nvGraphicFramePr>
        <p:xfrm>
          <a:off x="1895407" y="1664212"/>
          <a:ext cx="3558540" cy="264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627B11E4-5223-41B7-B96E-6EEC5AC519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2385041"/>
              </p:ext>
            </p:extLst>
          </p:nvPr>
        </p:nvGraphicFramePr>
        <p:xfrm>
          <a:off x="5453947" y="1449807"/>
          <a:ext cx="4190400" cy="292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6591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11BDB6-EEAB-2982-0725-A011AC1AE40F}"/>
              </a:ext>
            </a:extLst>
          </p:cNvPr>
          <p:cNvSpPr txBox="1"/>
          <p:nvPr/>
        </p:nvSpPr>
        <p:spPr>
          <a:xfrm rot="16200000">
            <a:off x="-887302" y="491083"/>
            <a:ext cx="3449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13274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Premessa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2EC06E3-CF2E-2BEF-AB20-683E8156C2CA}"/>
              </a:ext>
            </a:extLst>
          </p:cNvPr>
          <p:cNvSpPr/>
          <p:nvPr/>
        </p:nvSpPr>
        <p:spPr>
          <a:xfrm>
            <a:off x="2108199" y="902170"/>
            <a:ext cx="736691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Il Report approfondisce alcuni temi desunti dalla ventitreesima edizione dell’indagine annuale sulle medie imprese industriali italiane condotta congiuntamente dall’Area Studi di Mediobanca e dal Centro Studi delle Camere di Commercio Guglielmo Tagliacarne-Unioncamere. 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L’indagine copre l’universo delle medie imprese industriali manifatturiere italiane, considerando tali le società di capitali che nel 2022:</a:t>
            </a:r>
          </a:p>
          <a:p>
            <a:pPr algn="just">
              <a:spcAft>
                <a:spcPts val="0"/>
              </a:spcAft>
            </a:pPr>
            <a:endParaRPr lang="it-IT" sz="1100" dirty="0">
              <a:solidFill>
                <a:srgbClr val="132745"/>
              </a:solidFill>
              <a:ea typeface="Calibri" panose="020F0502020204030204" pitchFamily="34" charset="0"/>
            </a:endParaRP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hanno una forza lavoro compresa tra 50 e 499 unità e un volume di vendite non inferiore a 17 e non superiore a 370 milioni di euro;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hanno un assetto proprietario autonomo riconducibile al controllo familiare (incluse le società cooperative), con esclusione delle società comprese nel perimetro di consolidamento di gruppi italiani che eccedono i limiti di cui al punto precedente oppure controllate da persone fisiche o giuridiche residenti all’estero nonché quelle controllate da fondi di private equity;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appartengono al comparto manifatturiero, ovvero, in prima approssimazione, alla classe C della codifica Ateco 2007 con l’esclusione dell’attività C.19 (fabbricazione di coke e prodotti derivanti dalla raffinazione del petrolio) e l’inclusione di alcune attività afferenti l’editoria (J.58).</a:t>
            </a:r>
          </a:p>
          <a:p>
            <a:pPr marL="457200"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Le medie imprese così definite saranno identificate nelle successive slide anche con la sigla ‘MI’. </a:t>
            </a:r>
          </a:p>
          <a:p>
            <a:pPr algn="just">
              <a:spcAft>
                <a:spcPts val="0"/>
              </a:spcAft>
            </a:pPr>
            <a:endParaRPr lang="it-IT" sz="1100" dirty="0">
              <a:solidFill>
                <a:srgbClr val="132745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Il Report riporta in particolare alcune analisi basate sul confronto tra i dati relativi alle medie imprese ubicate nel Sud Italia (Abruzzo, Basilicata, Calabria, Campania, Molise, Puglia, Sardegna e Sicilia) identificate anche con la descrizione ‘MI Mezzogiorno’ e quelle appartenenti alle altre regioni (MI altre aree).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it-IT" sz="1100" dirty="0">
                <a:ea typeface="Calibri" panose="020F0502020204030204" pitchFamily="34" charset="0"/>
              </a:rPr>
              <a:t>Lo studio è arricchito da ulteriori informazioni di tipo congiunturale, previsionale e strutturale provenienti da due survey, condotte nel corso del 2024 rispettivamente dall’Area Studi di Mediobanca e dal Centro Studi delle Camere di Commercio Guglielmo Tagliacarne-Unioncamere.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8444A4CC-18EE-4772-B3D6-364F8D99A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496265"/>
            <a:ext cx="2228850" cy="365125"/>
          </a:xfrm>
        </p:spPr>
        <p:txBody>
          <a:bodyPr/>
          <a:lstStyle/>
          <a:p>
            <a:r>
              <a:rPr lang="it-IT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591326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704850" y="922299"/>
            <a:ext cx="8837641" cy="366768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704848" y="4096909"/>
            <a:ext cx="8837641" cy="554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>
            <a:off x="704848" y="6496265"/>
            <a:ext cx="8837641" cy="0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704850" y="4288212"/>
            <a:ext cx="1403349" cy="22086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704850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CA2F4-E0E3-1F0A-7B99-27272B4E0878}"/>
              </a:ext>
            </a:extLst>
          </p:cNvPr>
          <p:cNvSpPr txBox="1"/>
          <p:nvPr/>
        </p:nvSpPr>
        <p:spPr>
          <a:xfrm>
            <a:off x="5723906" y="1732919"/>
            <a:ext cx="33221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Il PNRR: il sentiment delle MI del Mezzogiorno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1EA0C9-2289-2A1F-D108-F8DF4D695DCC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D47296-263E-ECE0-4A0E-D01F23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6BAF29D-D50D-AD03-8801-5B368326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D0E701-386A-4CE3-B10D-5D6F35BA3C6C}"/>
              </a:ext>
            </a:extLst>
          </p:cNvPr>
          <p:cNvSpPr txBox="1"/>
          <p:nvPr/>
        </p:nvSpPr>
        <p:spPr>
          <a:xfrm>
            <a:off x="5727728" y="4288212"/>
            <a:ext cx="2681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E3E3E3"/>
                </a:solidFill>
              </a:rPr>
              <a:t>6.0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673CA4B-57C5-55E9-D45D-B8756BF1F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912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7375" y="4338130"/>
            <a:ext cx="7438340" cy="1615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lvl="0" indent="-182563" algn="just">
              <a:lnSpc>
                <a:spcPct val="107000"/>
              </a:lnSpc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Più fiducia nel PNRR per spingere la crescita economica e la doppia transizione…: </a:t>
            </a:r>
            <a:r>
              <a:rPr lang="it-IT" sz="1050" dirty="0">
                <a:solidFill>
                  <a:srgbClr val="132745"/>
                </a:solidFill>
              </a:rPr>
              <a:t>oltre il 40% delle MI del Mezzogiorno ritiene che il PNRR contribuirà alla crescita economica del Paese e alla transizione digitale, più del 37% a quella green, peraltro in misura lievemente più marcata rispetto alle MI delle altre aree </a:t>
            </a:r>
          </a:p>
          <a:p>
            <a:pPr marL="182563" lvl="0" indent="-182563" algn="just">
              <a:lnSpc>
                <a:spcPct val="107000"/>
              </a:lnSpc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i="1" dirty="0">
                <a:solidFill>
                  <a:srgbClr val="132745"/>
                </a:solidFill>
              </a:rPr>
              <a:t>… un po’ meno fiducia sulle capacità di sostenere occupazione giovanile e convergenza territoriale: </a:t>
            </a:r>
            <a:r>
              <a:rPr lang="it-IT" sz="1050" dirty="0">
                <a:solidFill>
                  <a:srgbClr val="132745"/>
                </a:solidFill>
              </a:rPr>
              <a:t>solo l’8,9% delle MI del Mezzogiorno pensa che il PNRR aiuterà l’occupazione giovanile (meno che nelle altre aree: 9,7%) e solo il 7,1% che favorirà la convergenza economico-territoriale (2,3% nel Centro-Nord) </a:t>
            </a:r>
          </a:p>
          <a:p>
            <a:pPr marL="182563" lvl="0" indent="-182563" algn="just">
              <a:lnSpc>
                <a:spcPct val="107000"/>
              </a:lnSpc>
              <a:spcAft>
                <a:spcPts val="600"/>
              </a:spcAft>
              <a:buClr>
                <a:srgbClr val="BE9655"/>
              </a:buClr>
              <a:buFont typeface="Arial" pitchFamily="34" charset="0"/>
              <a:buChar char="•"/>
              <a:defRPr/>
            </a:pPr>
            <a:r>
              <a:rPr lang="it-IT" sz="1050" b="1" dirty="0">
                <a:solidFill>
                  <a:srgbClr val="132745"/>
                </a:solidFill>
              </a:rPr>
              <a:t>Eccessiva burocrazia e difficoltà nell’eseguire i progetti </a:t>
            </a:r>
            <a:r>
              <a:rPr lang="it-IT" sz="1050" dirty="0">
                <a:solidFill>
                  <a:srgbClr val="132745"/>
                </a:solidFill>
              </a:rPr>
              <a:t>sono i motivi secondo cui per metà delle MI del Mezzogiorno il PNRR non apporterà nessun vantaggio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98647" y="636364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6.1</a:t>
            </a:r>
            <a:r>
              <a:rPr lang="it-IT" sz="1200" b="1" dirty="0"/>
              <a:t> / PNRR: SPINTA ALLA CRESCITA DEL PAESE CON QUALCHE DUBBIO SU INCLUSIONE E CONVERGENZA</a:t>
            </a:r>
            <a:endParaRPr lang="it-IT" sz="1200" dirty="0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3C52CCB-0CC8-2DCA-79F5-0CE0CA343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5185" y="6496265"/>
            <a:ext cx="2228850" cy="365125"/>
          </a:xfrm>
        </p:spPr>
        <p:txBody>
          <a:bodyPr/>
          <a:lstStyle/>
          <a:p>
            <a:r>
              <a:rPr lang="it-IT" dirty="0"/>
              <a:t>39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F45B025-1950-4857-B465-3C81484CEF5B}"/>
              </a:ext>
            </a:extLst>
          </p:cNvPr>
          <p:cNvSpPr/>
          <p:nvPr/>
        </p:nvSpPr>
        <p:spPr>
          <a:xfrm>
            <a:off x="2002210" y="923246"/>
            <a:ext cx="7167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Vantaggi apportati dal PNRR secondo l’opinione delle MI (quota % di MI)*</a:t>
            </a:r>
            <a:endParaRPr lang="it-IT" sz="1200" dirty="0">
              <a:solidFill>
                <a:srgbClr val="000019"/>
              </a:solidFill>
              <a:ea typeface="Calibri" panose="020F0502020204030204" pitchFamily="34" charset="0"/>
            </a:endParaRPr>
          </a:p>
        </p:txBody>
      </p:sp>
      <p:cxnSp>
        <p:nvCxnSpPr>
          <p:cNvPr id="16" name="Connettore 1 5">
            <a:extLst>
              <a:ext uri="{FF2B5EF4-FFF2-40B4-BE49-F238E27FC236}">
                <a16:creationId xmlns:a16="http://schemas.microsoft.com/office/drawing/2014/main" id="{BEC89793-2AA7-4A16-8A36-9B97D8A9CC6E}"/>
              </a:ext>
            </a:extLst>
          </p:cNvPr>
          <p:cNvCxnSpPr>
            <a:cxnSpLocks/>
          </p:cNvCxnSpPr>
          <p:nvPr/>
        </p:nvCxnSpPr>
        <p:spPr>
          <a:xfrm>
            <a:off x="2081343" y="1161337"/>
            <a:ext cx="3998615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2F3A56-52B7-C5FE-FA0F-9F4D3FA9EE7F}"/>
              </a:ext>
            </a:extLst>
          </p:cNvPr>
          <p:cNvSpPr txBox="1"/>
          <p:nvPr/>
        </p:nvSpPr>
        <p:spPr>
          <a:xfrm>
            <a:off x="430901" y="1213753"/>
            <a:ext cx="1497912" cy="2300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indagine Centro Studi Tagliacarne-Unioncamere, 2024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PNRR</a:t>
            </a:r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: Piano Nazionale di Ripresa e Resilienza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*Domanda a risposta multipla eccetto «Nessun vantaggio» (risposta esclusiva)</a:t>
            </a:r>
          </a:p>
          <a:p>
            <a:pPr algn="r"/>
            <a:endParaRPr lang="it-IT" sz="10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cxnSp>
        <p:nvCxnSpPr>
          <p:cNvPr id="9" name="Connettore 1 4">
            <a:extLst>
              <a:ext uri="{FF2B5EF4-FFF2-40B4-BE49-F238E27FC236}">
                <a16:creationId xmlns:a16="http://schemas.microsoft.com/office/drawing/2014/main" id="{06E58F1A-371B-F5BD-3A08-D12A6FC83733}"/>
              </a:ext>
            </a:extLst>
          </p:cNvPr>
          <p:cNvCxnSpPr>
            <a:cxnSpLocks/>
          </p:cNvCxnSpPr>
          <p:nvPr/>
        </p:nvCxnSpPr>
        <p:spPr>
          <a:xfrm>
            <a:off x="929676" y="1112122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9338BA01-C759-4F30-9C2B-79EF24CC2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7338637"/>
              </p:ext>
            </p:extLst>
          </p:nvPr>
        </p:nvGraphicFramePr>
        <p:xfrm>
          <a:off x="1992745" y="1050204"/>
          <a:ext cx="7167600" cy="3288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775687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11BDB6-EEAB-2982-0725-A011AC1AE40F}"/>
              </a:ext>
            </a:extLst>
          </p:cNvPr>
          <p:cNvSpPr txBox="1"/>
          <p:nvPr/>
        </p:nvSpPr>
        <p:spPr>
          <a:xfrm rot="16200000">
            <a:off x="-868077" y="1474497"/>
            <a:ext cx="3449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13274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Ringraziamenti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2EC06E3-CF2E-2BEF-AB20-683E8156C2CA}"/>
              </a:ext>
            </a:extLst>
          </p:cNvPr>
          <p:cNvSpPr/>
          <p:nvPr/>
        </p:nvSpPr>
        <p:spPr>
          <a:xfrm>
            <a:off x="1790787" y="2492896"/>
            <a:ext cx="7366913" cy="141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Le elaborazioni contenute in questo documento sono state possibili grazie alla collaborazione delle imprese intervistate il cui contributo è quindi risultato essenziale per il buon esito del progetto. </a:t>
            </a: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it-IT" sz="1100" dirty="0">
                <a:solidFill>
                  <a:srgbClr val="132745"/>
                </a:solidFill>
                <a:ea typeface="Calibri" panose="020F0502020204030204" pitchFamily="34" charset="0"/>
              </a:rPr>
              <a:t>Gli autori restano i soli responsabili di quanto esposto.</a:t>
            </a:r>
            <a:endParaRPr lang="it-IT" sz="1100" dirty="0"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sp>
        <p:nvSpPr>
          <p:cNvPr id="4" name="Segnaposto numero diapositiva 1">
            <a:extLst>
              <a:ext uri="{FF2B5EF4-FFF2-40B4-BE49-F238E27FC236}">
                <a16:creationId xmlns:a16="http://schemas.microsoft.com/office/drawing/2014/main" id="{054A80AA-F6DC-4375-A5CE-748530883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496265"/>
            <a:ext cx="2228850" cy="365125"/>
          </a:xfrm>
        </p:spPr>
        <p:txBody>
          <a:bodyPr/>
          <a:lstStyle/>
          <a:p>
            <a:r>
              <a:rPr lang="it-IT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8218507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623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7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64098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9D8CBC3-09D2-E170-4E9E-7CBC45A755EE}"/>
              </a:ext>
            </a:extLst>
          </p:cNvPr>
          <p:cNvSpPr/>
          <p:nvPr/>
        </p:nvSpPr>
        <p:spPr>
          <a:xfrm>
            <a:off x="704851" y="845571"/>
            <a:ext cx="8839636" cy="3667687"/>
          </a:xfrm>
          <a:prstGeom prst="rect">
            <a:avLst/>
          </a:prstGeom>
          <a:solidFill>
            <a:schemeClr val="accent5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DF4921F5-9DDF-96FC-BFF1-BB009B6CB6CC}"/>
              </a:ext>
            </a:extLst>
          </p:cNvPr>
          <p:cNvSpPr/>
          <p:nvPr/>
        </p:nvSpPr>
        <p:spPr>
          <a:xfrm>
            <a:off x="843817" y="4644784"/>
            <a:ext cx="8698671" cy="1594837"/>
          </a:xfrm>
          <a:prstGeom prst="rect">
            <a:avLst/>
          </a:prstGeom>
          <a:solidFill>
            <a:srgbClr val="15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3F8BE7A-D1A4-80FF-1941-718EF7F3BBB7}"/>
              </a:ext>
            </a:extLst>
          </p:cNvPr>
          <p:cNvSpPr/>
          <p:nvPr/>
        </p:nvSpPr>
        <p:spPr>
          <a:xfrm>
            <a:off x="704850" y="4096909"/>
            <a:ext cx="8837639" cy="554112"/>
          </a:xfrm>
          <a:prstGeom prst="rect">
            <a:avLst/>
          </a:prstGeom>
          <a:solidFill>
            <a:srgbClr val="1E2E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965FD6BD-B8CA-B214-748A-8A66FC432AF1}"/>
              </a:ext>
            </a:extLst>
          </p:cNvPr>
          <p:cNvSpPr/>
          <p:nvPr/>
        </p:nvSpPr>
        <p:spPr>
          <a:xfrm>
            <a:off x="704849" y="4288212"/>
            <a:ext cx="1403349" cy="220861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EF792E-B1B5-6219-6BC2-E29B5CD93ED8}"/>
              </a:ext>
            </a:extLst>
          </p:cNvPr>
          <p:cNvSpPr/>
          <p:nvPr/>
        </p:nvSpPr>
        <p:spPr>
          <a:xfrm>
            <a:off x="704849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9549FA4-E00F-2547-B2FA-FCDEAE842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67AF21-B916-71B7-9080-A105E7C92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id="{15C657A4-0E9B-6705-7E7F-BEB605592F63}"/>
              </a:ext>
            </a:extLst>
          </p:cNvPr>
          <p:cNvSpPr/>
          <p:nvPr/>
        </p:nvSpPr>
        <p:spPr>
          <a:xfrm>
            <a:off x="4232920" y="1706743"/>
            <a:ext cx="49682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132745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La riproduzione e/o diffusione parziale o totale dei dati e delle informazioni presenti in questo Report è consentita esclusivamente con la citazione completa della fonte: Area Studi Mediobanca, Centro Studi delle Camere di Commercio Guglielmo Tagliacarne-Unioncamere, </a:t>
            </a:r>
            <a:r>
              <a:rPr lang="it-IT" sz="1400" i="1" dirty="0">
                <a:solidFill>
                  <a:srgbClr val="132745"/>
                </a:solidFill>
                <a:latin typeface="Baskerville" panose="02020502070401020303" pitchFamily="18" charset="0"/>
              </a:rPr>
              <a:t>La competitività delle medie imprese del Mezzogiorno tra percezione dei rischi e strategie di innovazione, </a:t>
            </a:r>
            <a:r>
              <a:rPr lang="it-IT" sz="1400" dirty="0">
                <a:solidFill>
                  <a:srgbClr val="132745"/>
                </a:solidFill>
                <a:latin typeface="Baskerville" panose="02020502070401020303" pitchFamily="18" charset="0"/>
              </a:rPr>
              <a:t>Report Medie Imprese, 2024</a:t>
            </a:r>
            <a:endParaRPr lang="it-IT" sz="1400" i="1" dirty="0">
              <a:solidFill>
                <a:srgbClr val="132745"/>
              </a:solidFill>
              <a:latin typeface="Baskerville" panose="02020502070401020303" pitchFamily="18" charset="0"/>
            </a:endParaRPr>
          </a:p>
          <a:p>
            <a:pPr algn="just">
              <a:spcAft>
                <a:spcPts val="0"/>
              </a:spcAft>
            </a:pPr>
            <a:endParaRPr lang="it-IT" sz="1400" dirty="0">
              <a:solidFill>
                <a:srgbClr val="132745"/>
              </a:solidFill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it-IT" sz="1400" dirty="0">
                <a:solidFill>
                  <a:srgbClr val="132745"/>
                </a:solidFill>
                <a:ea typeface="Calibri" panose="020F0502020204030204" pitchFamily="34" charset="0"/>
              </a:rPr>
              <a:t>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91D04F1-8BF9-B898-B228-F1570AC09264}"/>
              </a:ext>
            </a:extLst>
          </p:cNvPr>
          <p:cNvSpPr/>
          <p:nvPr/>
        </p:nvSpPr>
        <p:spPr>
          <a:xfrm>
            <a:off x="4520952" y="4842037"/>
            <a:ext cx="4953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it-IT" sz="1200" dirty="0">
                <a:solidFill>
                  <a:schemeClr val="bg1"/>
                </a:solidFill>
                <a:ea typeface="Calibri" panose="020F0502020204030204" pitchFamily="34" charset="0"/>
              </a:rPr>
              <a:t>Tutto il materiale è consultabile e disponibile </a:t>
            </a:r>
          </a:p>
          <a:p>
            <a:pPr>
              <a:spcAft>
                <a:spcPts val="0"/>
              </a:spcAft>
            </a:pPr>
            <a:r>
              <a:rPr lang="it-IT" sz="1200" dirty="0">
                <a:solidFill>
                  <a:schemeClr val="bg1"/>
                </a:solidFill>
                <a:ea typeface="Calibri" panose="020F0502020204030204" pitchFamily="34" charset="0"/>
              </a:rPr>
              <a:t>per il download sui seguenti siti:</a:t>
            </a:r>
          </a:p>
          <a:p>
            <a:pPr>
              <a:spcAft>
                <a:spcPts val="0"/>
              </a:spcAft>
            </a:pPr>
            <a:endParaRPr lang="it-IT" sz="1200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it-IT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www.areastudimediobanca.com</a:t>
            </a:r>
            <a:endParaRPr lang="it-IT" sz="12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it-IT" sz="12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www.unioncamere.gov.it</a:t>
            </a:r>
            <a:endParaRPr lang="it-IT" sz="1200" dirty="0">
              <a:solidFill>
                <a:schemeClr val="bg1"/>
              </a:solidFill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it-IT" sz="12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www.tagliacarne.it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4A591AA-5909-4BB1-BB16-A572AF8C3499}"/>
              </a:ext>
            </a:extLst>
          </p:cNvPr>
          <p:cNvSpPr txBox="1"/>
          <p:nvPr/>
        </p:nvSpPr>
        <p:spPr>
          <a:xfrm rot="16200000">
            <a:off x="169044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D014612-7DD5-FDF6-EF70-045CAF6CA5AB}"/>
              </a:ext>
            </a:extLst>
          </p:cNvPr>
          <p:cNvCxnSpPr>
            <a:cxnSpLocks/>
          </p:cNvCxnSpPr>
          <p:nvPr/>
        </p:nvCxnSpPr>
        <p:spPr>
          <a:xfrm>
            <a:off x="702853" y="6480100"/>
            <a:ext cx="8839636" cy="16165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8BA3143B-43F1-D439-55AE-C53823FDDB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3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11BDB6-EEAB-2982-0725-A011AC1AE40F}"/>
              </a:ext>
            </a:extLst>
          </p:cNvPr>
          <p:cNvSpPr txBox="1"/>
          <p:nvPr/>
        </p:nvSpPr>
        <p:spPr>
          <a:xfrm rot="16200000">
            <a:off x="-621896" y="286250"/>
            <a:ext cx="2909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13274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Indice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332B8F7-5193-B9DD-0D25-9DD1B69DA400}"/>
              </a:ext>
            </a:extLst>
          </p:cNvPr>
          <p:cNvSpPr txBox="1"/>
          <p:nvPr/>
        </p:nvSpPr>
        <p:spPr>
          <a:xfrm>
            <a:off x="2108200" y="904367"/>
            <a:ext cx="7453312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00" b="1" dirty="0">
                <a:solidFill>
                  <a:srgbClr val="40BFFF"/>
                </a:solidFill>
                <a:latin typeface="+mj-lt"/>
              </a:rPr>
              <a:t>1.0     Performance economiche e competitività delle medie imprese del Mezzogiorno</a:t>
            </a:r>
            <a:r>
              <a:rPr lang="it-IT" sz="1000" dirty="0">
                <a:solidFill>
                  <a:srgbClr val="40BFFF"/>
                </a:solidFill>
                <a:latin typeface="+mj-lt"/>
              </a:rPr>
              <a:t>…………………………..………...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05</a:t>
            </a:r>
          </a:p>
          <a:p>
            <a:pPr lvl="1" algn="just">
              <a:tabLst>
                <a:tab pos="108000" algn="l"/>
              </a:tabLst>
            </a:pPr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1.1    I territori: dove erano e dove sono le medie imprese? Un focus sul Mezzogiorno</a:t>
            </a: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1.2    L’attrattività dei territori del Mezzogiorno</a:t>
            </a: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1.3    MI: Mezzogiorno vs altre aree</a:t>
            </a: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1.4    Le specializzazioni settoriali: MI del Mezzogiorno vs MI delle altre aree</a:t>
            </a: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1.5    MI del Mezzogiorno: un modello dinamico e flessibile</a:t>
            </a: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1.6    Creazione di valore e occupazione: MI del Mezzogiorno vs MI delle altre aree</a:t>
            </a:r>
          </a:p>
          <a:p>
            <a:pPr lvl="1" algn="just">
              <a:tabLst>
                <a:tab pos="108000" algn="l"/>
              </a:tabLst>
            </a:pPr>
            <a:r>
              <a:rPr lang="it-IT" sz="1000" dirty="0">
                <a:solidFill>
                  <a:srgbClr val="485463"/>
                </a:solidFill>
                <a:latin typeface="+mj-lt"/>
              </a:rPr>
              <a:t>1.7    MI: i consuntivi 2023 e le aspettative per il 2024 nel Mezzogiorno e nel resto d’Italia</a:t>
            </a:r>
          </a:p>
          <a:p>
            <a:pPr lvl="1" algn="just">
              <a:tabLst>
                <a:tab pos="108000" algn="l"/>
              </a:tabLst>
            </a:pPr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algn="just"/>
            <a:r>
              <a:rPr lang="it-IT" sz="1000" b="1" dirty="0">
                <a:solidFill>
                  <a:srgbClr val="3FBFFF"/>
                </a:solidFill>
                <a:latin typeface="+mj-lt"/>
              </a:rPr>
              <a:t>2.0     Il contesto competitivo visto dalle medie imprese del Mezzogiorno 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e le sfide dello scenario europeo</a:t>
            </a:r>
            <a:r>
              <a:rPr lang="it-IT" sz="1000" dirty="0">
                <a:solidFill>
                  <a:srgbClr val="40BFFF"/>
                </a:solidFill>
                <a:latin typeface="+mj-lt"/>
              </a:rPr>
              <a:t>……………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13</a:t>
            </a:r>
          </a:p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2.1    Segmenti di mercato e gamma dei prodotti delle medie imprese del Mezzogiorno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2.2    Le principali difficoltà incontrate nel 2023: MI del Mezzogiorno vs MI delle altre aree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2.3    La pressione fiscale continua a penalizzare le medie imprese soprattutto nel Mezzogiorno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2.4    Il rischio di scarsa offerta e competenze nel lavoro: il ruolo dei lavoratori stranieri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2.5    MI del Mezzogiorno: la produzione all’estero tra difficoltà e opportunità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2.6    Dove e come vendono le MI del Mezzogiorno all’estero?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2.7    MI: la diversificazione come risposta ai problemi di approvvigionamento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2.8    Che Unione Europea vorrebbero le MI del Mezzogiorno?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2.9    La recessione della Germania «pesa» più della Brexit</a:t>
            </a:r>
          </a:p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algn="just"/>
            <a:r>
              <a:rPr lang="it-IT" sz="1000" b="1" dirty="0">
                <a:solidFill>
                  <a:srgbClr val="40BFFF"/>
                </a:solidFill>
                <a:latin typeface="+mj-lt"/>
              </a:rPr>
              <a:t>3.0     La mappatura e la gestione dei rischi aziendali nelle MI del Mezzogiorno</a:t>
            </a:r>
            <a:r>
              <a:rPr lang="it-IT" sz="1000" dirty="0">
                <a:solidFill>
                  <a:srgbClr val="40BFFF"/>
                </a:solidFill>
                <a:latin typeface="+mj-lt"/>
              </a:rPr>
              <a:t>…….……………………………...………….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23</a:t>
            </a:r>
            <a:endParaRPr lang="it-IT" sz="1000" dirty="0">
              <a:solidFill>
                <a:srgbClr val="40BFFF"/>
              </a:solidFill>
              <a:latin typeface="+mj-lt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3.1    Un punto sulla percezione dei rischi: MI del Mezzogiorno vs MI delle altre aree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3.2    Sinistri legati ai rischi di impresa subìti nel biennio 2022-2023: MI del Mezzogiorno vs MI delle altre aree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3.3    La formazione sulla gestione dei rischi è un driver di competitività per le MI</a:t>
            </a:r>
          </a:p>
          <a:p>
            <a:pPr lvl="1"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>
              <a:tabLst>
                <a:tab pos="108000" algn="l"/>
              </a:tabLst>
            </a:pPr>
            <a:endParaRPr lang="it-IT" sz="12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Century Gothic Pro" panose="020B0502020202020204" pitchFamily="34" charset="0"/>
            </a:endParaRPr>
          </a:p>
          <a:p>
            <a:pPr lvl="1" algn="just"/>
            <a:endParaRPr lang="it-IT" sz="1400" dirty="0">
              <a:solidFill>
                <a:srgbClr val="485463"/>
              </a:solidFill>
              <a:effectLst/>
              <a:latin typeface="Century Gothic Pro" panose="020B0502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5A0627C-19B0-83B3-9D6C-91191C344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17308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332B8F7-5193-B9DD-0D25-9DD1B69DA400}"/>
              </a:ext>
            </a:extLst>
          </p:cNvPr>
          <p:cNvSpPr txBox="1"/>
          <p:nvPr/>
        </p:nvSpPr>
        <p:spPr>
          <a:xfrm>
            <a:off x="2108200" y="751095"/>
            <a:ext cx="74533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algn="just"/>
            <a:r>
              <a:rPr lang="it-IT" sz="1000" b="1" dirty="0">
                <a:solidFill>
                  <a:srgbClr val="40BFFF"/>
                </a:solidFill>
                <a:latin typeface="+mj-lt"/>
              </a:rPr>
              <a:t>4.0      Attività innovative, tecnologie 4.0, Intelligenza Artificiale e impatti sulle MI del Mezzogiorno</a:t>
            </a:r>
            <a:r>
              <a:rPr lang="it-IT" sz="1000" dirty="0">
                <a:solidFill>
                  <a:srgbClr val="40BFFF"/>
                </a:solidFill>
                <a:latin typeface="+mj-lt"/>
              </a:rPr>
              <a:t>………..……………..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27</a:t>
            </a:r>
          </a:p>
          <a:p>
            <a:pPr lvl="1" algn="just"/>
            <a:endParaRPr lang="it-IT" sz="1000" dirty="0">
              <a:solidFill>
                <a:srgbClr val="40BFFF"/>
              </a:solidFill>
              <a:latin typeface="+mj-lt"/>
            </a:endParaRP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4.1    Investimenti in attività innovative: MI del Mezzogiorno vs MI delle altre aree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4.2    Investimenti in tecnologie dal 2021 a oggi: MI del Mezzogiorno vs MI delle altre aree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4.3    Investimenti in tecnologie 4.0 e cambiamento del modello di business nelle MI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4.4    Come cambia il modello di business delle MI con l’utilizzo di tecnologie 4.0?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4.5    L’ingresso delle MI nell’era dell’Intelligenza Artificiale</a:t>
            </a:r>
          </a:p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algn="just"/>
            <a:r>
              <a:rPr lang="it-IT" sz="1000" b="1" dirty="0">
                <a:solidFill>
                  <a:srgbClr val="40BFFF"/>
                </a:solidFill>
                <a:latin typeface="+mj-lt"/>
              </a:rPr>
              <a:t>5.0     Tecnologie, neutralità climatica e altre tematiche ESG</a:t>
            </a:r>
            <a:r>
              <a:rPr lang="it-IT" sz="1000" dirty="0">
                <a:solidFill>
                  <a:srgbClr val="40BFFF"/>
                </a:solidFill>
                <a:latin typeface="+mj-lt"/>
              </a:rPr>
              <a:t>.......................................................................……………..……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33</a:t>
            </a:r>
          </a:p>
          <a:p>
            <a:pPr lvl="1" algn="just"/>
            <a:endParaRPr lang="it-IT" sz="1000" dirty="0">
              <a:solidFill>
                <a:srgbClr val="40BFFF"/>
              </a:solidFill>
              <a:latin typeface="+mj-lt"/>
            </a:endParaRP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5.1   Dalla green economy alla neutralità climatica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5.2   Il supporto delle istituzioni alla neutralità climatica delle imprese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5.3   Un punto sul Capitale Umano: MI del Mezzogiorno vs MI delle altre aree</a:t>
            </a: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5.4   La comunicazione degli aspetti ESG attraverso la Dichiarazione non Finanziaria (DNF): MI del Mezzogiorno     </a:t>
            </a:r>
            <a:r>
              <a:rPr lang="it-IT" sz="1000" dirty="0">
                <a:solidFill>
                  <a:schemeClr val="bg1"/>
                </a:solidFill>
                <a:latin typeface="+mj-lt"/>
              </a:rPr>
              <a:t>v</a:t>
            </a:r>
            <a:r>
              <a:rPr lang="it-IT" sz="1000" dirty="0">
                <a:solidFill>
                  <a:srgbClr val="485463"/>
                </a:solidFill>
                <a:latin typeface="+mj-lt"/>
              </a:rPr>
              <a:t>      vs MI delle altre aree</a:t>
            </a:r>
          </a:p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algn="just"/>
            <a:r>
              <a:rPr lang="it-IT" sz="1000" b="1" dirty="0">
                <a:solidFill>
                  <a:srgbClr val="40BFFF"/>
                </a:solidFill>
                <a:latin typeface="+mj-lt"/>
              </a:rPr>
              <a:t>6.0      Il PNRR: il sentiment delle MI del Mezzogiorno</a:t>
            </a:r>
            <a:r>
              <a:rPr lang="it-IT" sz="1000" dirty="0">
                <a:solidFill>
                  <a:srgbClr val="40BFFF"/>
                </a:solidFill>
                <a:latin typeface="+mj-lt"/>
              </a:rPr>
              <a:t>………….………………………………….………………...…………………</a:t>
            </a:r>
            <a:r>
              <a:rPr lang="it-IT" sz="1000" b="1" dirty="0">
                <a:solidFill>
                  <a:srgbClr val="40BFFF"/>
                </a:solidFill>
                <a:latin typeface="+mj-lt"/>
              </a:rPr>
              <a:t>38</a:t>
            </a:r>
            <a:endParaRPr lang="it-IT" sz="1000" dirty="0">
              <a:solidFill>
                <a:srgbClr val="40BFFF"/>
              </a:solidFill>
              <a:latin typeface="+mj-lt"/>
            </a:endParaRPr>
          </a:p>
          <a:p>
            <a:pPr lvl="1" algn="just"/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lvl="1" algn="just"/>
            <a:r>
              <a:rPr lang="it-IT" sz="1000" dirty="0">
                <a:solidFill>
                  <a:srgbClr val="485463"/>
                </a:solidFill>
                <a:latin typeface="+mj-lt"/>
              </a:rPr>
              <a:t>6.1   PNRR: spinta alla crescita del Paese con qualche dubbio su inclusione e convergenza</a:t>
            </a:r>
          </a:p>
          <a:p>
            <a:pPr lvl="1" algn="just">
              <a:tabLst>
                <a:tab pos="108000" algn="l"/>
              </a:tabLst>
            </a:pPr>
            <a:endParaRPr lang="it-IT" sz="1000" dirty="0">
              <a:solidFill>
                <a:srgbClr val="485463"/>
              </a:solidFill>
              <a:latin typeface="+mj-lt"/>
            </a:endParaRPr>
          </a:p>
          <a:p>
            <a:pPr lvl="1" algn="just"/>
            <a:endParaRPr lang="it-IT" sz="1400" dirty="0">
              <a:solidFill>
                <a:srgbClr val="485463"/>
              </a:solidFill>
              <a:effectLst/>
              <a:latin typeface="Century Gothic Pro" panose="020B0502020202020204" pitchFamily="34" charset="0"/>
            </a:endParaRP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888119B-78F1-B754-3C74-572B8CD2A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4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38A7EC0-8337-7163-AA82-C1725C49AA12}"/>
              </a:ext>
            </a:extLst>
          </p:cNvPr>
          <p:cNvSpPr txBox="1"/>
          <p:nvPr/>
        </p:nvSpPr>
        <p:spPr>
          <a:xfrm rot="16200000">
            <a:off x="-621896" y="286250"/>
            <a:ext cx="2909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>
                <a:solidFill>
                  <a:srgbClr val="132746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Indice</a:t>
            </a:r>
          </a:p>
        </p:txBody>
      </p:sp>
    </p:spTree>
    <p:extLst>
      <p:ext uri="{BB962C8B-B14F-4D97-AF65-F5344CB8AC3E}">
        <p14:creationId xmlns:p14="http://schemas.microsoft.com/office/powerpoint/2010/main" val="285722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ttangolo 62">
            <a:extLst>
              <a:ext uri="{FF2B5EF4-FFF2-40B4-BE49-F238E27FC236}">
                <a16:creationId xmlns:a16="http://schemas.microsoft.com/office/drawing/2014/main" id="{9BFD6FAF-6F8A-8139-EFAE-0DD9E50C81E4}"/>
              </a:ext>
            </a:extLst>
          </p:cNvPr>
          <p:cNvSpPr/>
          <p:nvPr/>
        </p:nvSpPr>
        <p:spPr>
          <a:xfrm>
            <a:off x="651863" y="922299"/>
            <a:ext cx="8837641" cy="3667687"/>
          </a:xfrm>
          <a:prstGeom prst="rect">
            <a:avLst/>
          </a:prstGeom>
          <a:solidFill>
            <a:srgbClr val="2B8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CDE7D7D1-EF48-CBF7-63C3-C0CD5D927B71}"/>
              </a:ext>
            </a:extLst>
          </p:cNvPr>
          <p:cNvSpPr/>
          <p:nvPr/>
        </p:nvSpPr>
        <p:spPr>
          <a:xfrm>
            <a:off x="651861" y="4096909"/>
            <a:ext cx="8837641" cy="5541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3" name="Connettore 1 72">
            <a:extLst>
              <a:ext uri="{FF2B5EF4-FFF2-40B4-BE49-F238E27FC236}">
                <a16:creationId xmlns:a16="http://schemas.microsoft.com/office/drawing/2014/main" id="{316BECF9-481A-3749-BE8A-3E331E8017E6}"/>
              </a:ext>
            </a:extLst>
          </p:cNvPr>
          <p:cNvCxnSpPr>
            <a:cxnSpLocks/>
          </p:cNvCxnSpPr>
          <p:nvPr/>
        </p:nvCxnSpPr>
        <p:spPr>
          <a:xfrm>
            <a:off x="720736" y="6482653"/>
            <a:ext cx="8768766" cy="13612"/>
          </a:xfrm>
          <a:prstGeom prst="line">
            <a:avLst/>
          </a:prstGeom>
          <a:ln w="3175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ttangolo 74">
            <a:extLst>
              <a:ext uri="{FF2B5EF4-FFF2-40B4-BE49-F238E27FC236}">
                <a16:creationId xmlns:a16="http://schemas.microsoft.com/office/drawing/2014/main" id="{14045C3B-748A-4337-BAFD-DAE0AE8FE275}"/>
              </a:ext>
            </a:extLst>
          </p:cNvPr>
          <p:cNvSpPr/>
          <p:nvPr/>
        </p:nvSpPr>
        <p:spPr>
          <a:xfrm>
            <a:off x="651863" y="4288212"/>
            <a:ext cx="1403349" cy="22159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6" name="Rettangolo 75">
            <a:extLst>
              <a:ext uri="{FF2B5EF4-FFF2-40B4-BE49-F238E27FC236}">
                <a16:creationId xmlns:a16="http://schemas.microsoft.com/office/drawing/2014/main" id="{0F8F9851-C07F-C6A4-91AF-22A754EB1534}"/>
              </a:ext>
            </a:extLst>
          </p:cNvPr>
          <p:cNvSpPr/>
          <p:nvPr/>
        </p:nvSpPr>
        <p:spPr>
          <a:xfrm>
            <a:off x="651863" y="4096909"/>
            <a:ext cx="1403349" cy="554112"/>
          </a:xfrm>
          <a:prstGeom prst="rect">
            <a:avLst/>
          </a:prstGeom>
          <a:solidFill>
            <a:srgbClr val="007E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38CA2F4-E0E3-1F0A-7B99-27272B4E0878}"/>
              </a:ext>
            </a:extLst>
          </p:cNvPr>
          <p:cNvSpPr txBox="1"/>
          <p:nvPr/>
        </p:nvSpPr>
        <p:spPr>
          <a:xfrm>
            <a:off x="5338935" y="1984907"/>
            <a:ext cx="39152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Performance economiche e competitività delle medie imprese del Mezzogiorno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41EA0C9-2289-2A1F-D108-F8DF4D695DCC}"/>
              </a:ext>
            </a:extLst>
          </p:cNvPr>
          <p:cNvSpPr txBox="1"/>
          <p:nvPr/>
        </p:nvSpPr>
        <p:spPr>
          <a:xfrm rot="16200000">
            <a:off x="116057" y="5013730"/>
            <a:ext cx="21256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Report</a:t>
            </a:r>
          </a:p>
          <a:p>
            <a:r>
              <a:rPr lang="it-IT" sz="2000" dirty="0">
                <a:solidFill>
                  <a:schemeClr val="bg1"/>
                </a:solidFill>
                <a:latin typeface="Baskerville" panose="02020502070401020303" pitchFamily="18" charset="0"/>
                <a:ea typeface="Baskerville" panose="02020502070401020303" pitchFamily="18" charset="0"/>
              </a:rPr>
              <a:t>Medie Imprese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BD47296-263E-ECE0-4A0E-D01F236FF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74931"/>
            <a:ext cx="2324100" cy="490644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6BAF29D-D50D-AD03-8801-5B3683266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418" t="-17542" r="-19050"/>
          <a:stretch/>
        </p:blipFill>
        <p:spPr>
          <a:xfrm>
            <a:off x="7127631" y="141024"/>
            <a:ext cx="2895600" cy="66820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B9CC6F9-06ED-43BF-B5C7-33D2523A503B}"/>
              </a:ext>
            </a:extLst>
          </p:cNvPr>
          <p:cNvSpPr txBox="1"/>
          <p:nvPr/>
        </p:nvSpPr>
        <p:spPr>
          <a:xfrm>
            <a:off x="5674741" y="4288212"/>
            <a:ext cx="2681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3800" dirty="0">
                <a:solidFill>
                  <a:srgbClr val="E3E3E3"/>
                </a:solidFill>
              </a:rPr>
              <a:t>1.0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E212715-8E89-0A3E-9E18-F01DD566E6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6763" y="351633"/>
            <a:ext cx="2037528" cy="37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65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5101D3A-B662-4743-88BD-12B55382205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773" y="1192893"/>
            <a:ext cx="2303712" cy="26676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428372" y="1220440"/>
            <a:ext cx="1497912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Distribuzione territoriale:</a:t>
            </a:r>
            <a:r>
              <a:rPr lang="it-IT" sz="950" b="1" dirty="0">
                <a:solidFill>
                  <a:srgbClr val="485463"/>
                </a:solidFill>
                <a:latin typeface="Baskerville" panose="02020502070401020303" pitchFamily="18" charset="0"/>
              </a:rPr>
              <a:t> </a:t>
            </a:r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la diffusione delle medie imprese si propaga da Nord verso Sud con una densità sempre più ridotta, ma in crescita nei 27 anni 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 </a:t>
            </a:r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elaborazione Area Studi Mediobanca su cartografia Bing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*Elaborazione Area Studi Mediobanca su dati Ispra e Dipartimento della Protezione Civile – Presidenza del Consiglio dei Ministri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1987101" y="922660"/>
            <a:ext cx="736691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Localizzazione delle medie imprese industriali italiane</a:t>
            </a:r>
          </a:p>
          <a:p>
            <a:pPr algn="just">
              <a:spcAft>
                <a:spcPts val="0"/>
              </a:spcAft>
            </a:pPr>
            <a:endParaRPr lang="it-IT" sz="1200" dirty="0">
              <a:ea typeface="Calibri" panose="020F0502020204030204" pitchFamily="34" charset="0"/>
            </a:endParaRP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EB76C988-5312-68A0-23CE-D23338F45057}"/>
              </a:ext>
            </a:extLst>
          </p:cNvPr>
          <p:cNvCxnSpPr>
            <a:cxnSpLocks/>
          </p:cNvCxnSpPr>
          <p:nvPr/>
        </p:nvCxnSpPr>
        <p:spPr>
          <a:xfrm>
            <a:off x="2073275" y="1157844"/>
            <a:ext cx="2894254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1851958" y="4062751"/>
            <a:ext cx="7637198" cy="1700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rgbClr val="BE9655"/>
              </a:buClr>
              <a:buFont typeface="Arial" panose="020B0604020202020204" pitchFamily="34" charset="0"/>
              <a:buChar char="•"/>
            </a:pPr>
            <a:r>
              <a:rPr lang="it-IT" sz="1050" dirty="0">
                <a:latin typeface="+mj-lt"/>
              </a:rPr>
              <a:t>Nel 1996 l’universo era composto da 3.379 imprese (213 nel Sud e Isole e 3.166 nelle altre aree), mentre </a:t>
            </a:r>
            <a:r>
              <a:rPr lang="it-IT" sz="1050" b="1" i="1" dirty="0">
                <a:latin typeface="+mj-lt"/>
              </a:rPr>
              <a:t>nel 2022 esse si ragguagliano a 4.008 (431 nel Mezzogiorno e 3.577 nel resto d’Italia)</a:t>
            </a:r>
          </a:p>
          <a:p>
            <a:pPr marL="171450" indent="-1714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050" dirty="0">
                <a:latin typeface="+mj-lt"/>
              </a:rPr>
              <a:t>Nei ventisette anni il numero delle medie imprese è cresciuto in tutte le aree geografiche: </a:t>
            </a:r>
            <a:r>
              <a:rPr lang="it-IT" sz="1050" b="1" i="1" dirty="0">
                <a:latin typeface="+mj-lt"/>
              </a:rPr>
              <a:t>Nord Est </a:t>
            </a:r>
            <a:r>
              <a:rPr lang="it-IT" sz="1050" dirty="0">
                <a:latin typeface="+mj-lt"/>
              </a:rPr>
              <a:t>(variazione netta di +239 unità), </a:t>
            </a:r>
            <a:r>
              <a:rPr lang="it-IT" sz="1050" b="1" i="1" dirty="0">
                <a:latin typeface="+mj-lt"/>
              </a:rPr>
              <a:t>Sud e Isole </a:t>
            </a:r>
            <a:r>
              <a:rPr lang="it-IT" sz="1050" dirty="0">
                <a:latin typeface="+mj-lt"/>
              </a:rPr>
              <a:t>(+218), </a:t>
            </a:r>
            <a:r>
              <a:rPr lang="it-IT" sz="1050" b="1" i="1" dirty="0">
                <a:latin typeface="+mj-lt"/>
              </a:rPr>
              <a:t>Centro</a:t>
            </a:r>
            <a:r>
              <a:rPr lang="it-IT" sz="1050" dirty="0">
                <a:latin typeface="+mj-lt"/>
              </a:rPr>
              <a:t> (+111) e </a:t>
            </a:r>
            <a:r>
              <a:rPr lang="it-IT" sz="1050" b="1" i="1" dirty="0">
                <a:latin typeface="+mj-lt"/>
              </a:rPr>
              <a:t>Nord Ovest </a:t>
            </a:r>
            <a:r>
              <a:rPr lang="it-IT" sz="1050" dirty="0">
                <a:latin typeface="+mj-lt"/>
              </a:rPr>
              <a:t>(+61)</a:t>
            </a:r>
          </a:p>
          <a:p>
            <a:pPr marL="171450" indent="-1714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050" b="1" i="1" dirty="0">
                <a:latin typeface="+mj-lt"/>
              </a:rPr>
              <a:t>Il 4,6% dei comuni </a:t>
            </a:r>
            <a:r>
              <a:rPr lang="it-IT" sz="1050" dirty="0">
                <a:latin typeface="+mj-lt"/>
              </a:rPr>
              <a:t>in cui sono localizzate le MI del Mezzogiorno nel 2022 </a:t>
            </a:r>
            <a:r>
              <a:rPr lang="it-IT" sz="1050" b="1" i="1" dirty="0">
                <a:latin typeface="+mj-lt"/>
              </a:rPr>
              <a:t>è esposto a un rischio idrogeologico elevato </a:t>
            </a:r>
            <a:r>
              <a:rPr lang="it-IT" sz="1050" dirty="0">
                <a:latin typeface="+mj-lt"/>
              </a:rPr>
              <a:t>e un ulteriore 7,2% presenta una media pericolosità (contro rispettivamente l’8,2% e il 19,7% delle altre aree). In aggiunta, </a:t>
            </a:r>
            <a:r>
              <a:rPr lang="it-IT" sz="1050" b="1" i="1" dirty="0">
                <a:latin typeface="+mj-lt"/>
              </a:rPr>
              <a:t>il 4,6% </a:t>
            </a:r>
            <a:r>
              <a:rPr lang="it-IT" sz="1050" dirty="0">
                <a:latin typeface="+mj-lt"/>
              </a:rPr>
              <a:t>delle aree di insediamento delle MI meridionali è associato a un’</a:t>
            </a:r>
            <a:r>
              <a:rPr lang="it-IT" sz="1050" b="1" i="1" dirty="0">
                <a:latin typeface="+mj-lt"/>
              </a:rPr>
              <a:t>alta probabilità di eventi franosi </a:t>
            </a:r>
            <a:r>
              <a:rPr lang="it-IT" sz="1050" dirty="0">
                <a:latin typeface="+mj-lt"/>
              </a:rPr>
              <a:t>(vs 5,7%). Infine, </a:t>
            </a:r>
            <a:r>
              <a:rPr lang="it-IT" sz="1050" b="1" i="1" dirty="0">
                <a:latin typeface="+mj-lt"/>
              </a:rPr>
              <a:t>il 66,5% </a:t>
            </a:r>
            <a:r>
              <a:rPr lang="it-IT" sz="1050" dirty="0">
                <a:latin typeface="+mj-lt"/>
              </a:rPr>
              <a:t>dei territori in cui hanno sede le </a:t>
            </a:r>
            <a:r>
              <a:rPr lang="it-IT" sz="1050" dirty="0" err="1">
                <a:latin typeface="+mj-lt"/>
              </a:rPr>
              <a:t>Mid</a:t>
            </a:r>
            <a:r>
              <a:rPr lang="it-IT" sz="1050" dirty="0">
                <a:latin typeface="+mj-lt"/>
              </a:rPr>
              <a:t>-Cap del Sud e Isole è classificato in zona 1 e 2, ossia ad </a:t>
            </a:r>
            <a:r>
              <a:rPr lang="it-IT" sz="1050" b="1" i="1" dirty="0">
                <a:latin typeface="+mj-lt"/>
              </a:rPr>
              <a:t>alto rischio sismico </a:t>
            </a:r>
            <a:r>
              <a:rPr lang="it-IT" sz="1050" dirty="0">
                <a:latin typeface="+mj-lt"/>
              </a:rPr>
              <a:t>(vs il 27,6% delle altre aree)*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78712" y="629085"/>
            <a:ext cx="78953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1.1</a:t>
            </a:r>
            <a:r>
              <a:rPr lang="it-IT" sz="1200" b="1" dirty="0"/>
              <a:t> / I TERRITORI: DOVE ERANO E DOVE SONO LE MEDIE IMPRESE? UN FOCUS SUL MEZZOGIORNO </a:t>
            </a:r>
            <a:endParaRPr lang="it-IT" sz="1200" dirty="0"/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A0E887B9-D3A6-9AAE-2BF6-84CC406594D3}"/>
              </a:ext>
            </a:extLst>
          </p:cNvPr>
          <p:cNvCxnSpPr>
            <a:cxnSpLocks/>
          </p:cNvCxnSpPr>
          <p:nvPr/>
        </p:nvCxnSpPr>
        <p:spPr>
          <a:xfrm>
            <a:off x="929676" y="1116875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\\MBPNETAPP01\MBP_uffici$\MBP-Uffici\1539-AD\1530-Ufficio Studi\Shared-AreaStudi\B-Data Specialists\MINEC21(2022)\RELAZIONE e PAPER\PAPER\PARTE EMANUELA\Fig. 1 - Localizzazione delle Medie imprese industriali italiane nel 1998 (Puntini rossi).tif">
            <a:extLst>
              <a:ext uri="{FF2B5EF4-FFF2-40B4-BE49-F238E27FC236}">
                <a16:creationId xmlns:a16="http://schemas.microsoft.com/office/drawing/2014/main" id="{2325CB5A-205F-1B0C-0267-EBC4B6B94A9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"/>
          <a:stretch/>
        </p:blipFill>
        <p:spPr bwMode="auto">
          <a:xfrm>
            <a:off x="2714978" y="1225486"/>
            <a:ext cx="2303712" cy="26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o 4">
            <a:extLst>
              <a:ext uri="{FF2B5EF4-FFF2-40B4-BE49-F238E27FC236}">
                <a16:creationId xmlns:a16="http://schemas.microsoft.com/office/drawing/2014/main" id="{891EC9B1-2391-17CE-1267-ABD2447CF96F}"/>
              </a:ext>
            </a:extLst>
          </p:cNvPr>
          <p:cNvGrpSpPr/>
          <p:nvPr/>
        </p:nvGrpSpPr>
        <p:grpSpPr>
          <a:xfrm>
            <a:off x="4563213" y="3623305"/>
            <a:ext cx="528711" cy="253916"/>
            <a:chOff x="4528491" y="3623305"/>
            <a:chExt cx="528711" cy="253916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73780BDB-F841-0703-41F4-D2D78E336CE6}"/>
                </a:ext>
              </a:extLst>
            </p:cNvPr>
            <p:cNvSpPr/>
            <p:nvPr/>
          </p:nvSpPr>
          <p:spPr>
            <a:xfrm>
              <a:off x="4550796" y="3634791"/>
              <a:ext cx="439327" cy="228628"/>
            </a:xfrm>
            <a:prstGeom prst="rect">
              <a:avLst/>
            </a:prstGeom>
            <a:solidFill>
              <a:srgbClr val="2B8F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459CDC5-8FD9-9401-870B-B416500FF446}"/>
                </a:ext>
              </a:extLst>
            </p:cNvPr>
            <p:cNvSpPr txBox="1">
              <a:spLocks/>
            </p:cNvSpPr>
            <p:nvPr/>
          </p:nvSpPr>
          <p:spPr>
            <a:xfrm>
              <a:off x="4528491" y="3623305"/>
              <a:ext cx="52871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600"/>
                </a:spcAft>
                <a:buClr>
                  <a:srgbClr val="BE9655"/>
                </a:buClr>
              </a:pPr>
              <a:r>
                <a:rPr lang="it-IT" sz="1050" b="1" dirty="0">
                  <a:solidFill>
                    <a:schemeClr val="bg1"/>
                  </a:solidFill>
                </a:rPr>
                <a:t>1996</a:t>
              </a:r>
            </a:p>
          </p:txBody>
        </p:sp>
      </p:grp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6A3C5F5-0080-38C6-5EDE-ABA98A746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it-IT" dirty="0"/>
              <a:t>6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9326E5E1-1256-635E-B0FF-D4ECCBDC281D}"/>
              </a:ext>
            </a:extLst>
          </p:cNvPr>
          <p:cNvGrpSpPr/>
          <p:nvPr/>
        </p:nvGrpSpPr>
        <p:grpSpPr>
          <a:xfrm>
            <a:off x="7646620" y="3620433"/>
            <a:ext cx="495083" cy="253916"/>
            <a:chOff x="7577175" y="3620433"/>
            <a:chExt cx="495083" cy="253916"/>
          </a:xfrm>
        </p:grpSpPr>
        <p:sp>
          <p:nvSpPr>
            <p:cNvPr id="25" name="Rettangolo 24">
              <a:extLst>
                <a:ext uri="{FF2B5EF4-FFF2-40B4-BE49-F238E27FC236}">
                  <a16:creationId xmlns:a16="http://schemas.microsoft.com/office/drawing/2014/main" id="{2DC2D22B-F9F7-4098-2275-52C1AADEC110}"/>
                </a:ext>
              </a:extLst>
            </p:cNvPr>
            <p:cNvSpPr/>
            <p:nvPr/>
          </p:nvSpPr>
          <p:spPr>
            <a:xfrm>
              <a:off x="7611495" y="3634791"/>
              <a:ext cx="439327" cy="228628"/>
            </a:xfrm>
            <a:prstGeom prst="rect">
              <a:avLst/>
            </a:prstGeom>
            <a:solidFill>
              <a:srgbClr val="2B8F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9D9F1AA9-324B-43C0-A3C1-47D9E7046CDF}"/>
                </a:ext>
              </a:extLst>
            </p:cNvPr>
            <p:cNvSpPr txBox="1"/>
            <p:nvPr/>
          </p:nvSpPr>
          <p:spPr>
            <a:xfrm>
              <a:off x="7577175" y="3620433"/>
              <a:ext cx="495083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600"/>
                </a:spcAft>
                <a:buClr>
                  <a:srgbClr val="BE9655"/>
                </a:buClr>
              </a:pPr>
              <a:r>
                <a:rPr lang="it-IT" sz="1050" b="1" dirty="0">
                  <a:solidFill>
                    <a:schemeClr val="bg1"/>
                  </a:solidFill>
                </a:rPr>
                <a:t>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1941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7CA6319D-1E6F-7800-0E6E-F00C9F467DE1}"/>
              </a:ext>
            </a:extLst>
          </p:cNvPr>
          <p:cNvSpPr/>
          <p:nvPr/>
        </p:nvSpPr>
        <p:spPr>
          <a:xfrm>
            <a:off x="1940463" y="847441"/>
            <a:ext cx="73001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50" dirty="0">
                <a:solidFill>
                  <a:srgbClr val="000019"/>
                </a:solidFill>
                <a:latin typeface="Baskerville" panose="02020502070401020303" pitchFamily="18" charset="0"/>
              </a:rPr>
              <a:t>Indice di intensità delle medie imprese per regione (2022)*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603758-D393-B5B9-E60D-C50F22CF9FBA}"/>
              </a:ext>
            </a:extLst>
          </p:cNvPr>
          <p:cNvSpPr txBox="1"/>
          <p:nvPr/>
        </p:nvSpPr>
        <p:spPr>
          <a:xfrm>
            <a:off x="560513" y="1268413"/>
            <a:ext cx="1363648" cy="3600747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 *Graduatoria in base a un indice noto come </a:t>
            </a: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z-score </a:t>
            </a:r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che, riducendo i diversi indicatori ad una misura omogenea che ne neutralizza la differente scala numerica, ne consente la somma (</a:t>
            </a:r>
            <a:r>
              <a:rPr lang="it-IT" sz="950" i="1" dirty="0" err="1">
                <a:solidFill>
                  <a:srgbClr val="485463"/>
                </a:solidFill>
                <a:latin typeface="Baskerville" panose="02020502070401020303" pitchFamily="18" charset="0"/>
              </a:rPr>
              <a:t>equiponderata</a:t>
            </a:r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) e la successiva normalizzazione. Ne deriva un punteggio che assume valori pari o prossimi a uno per le aree con maggiore concentrazione di medie imprese e tendenti a zero per quelle che manifestano le minori intensità</a:t>
            </a: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endParaRPr lang="it-IT" sz="950" i="1" dirty="0">
              <a:solidFill>
                <a:srgbClr val="485463"/>
              </a:solidFill>
              <a:latin typeface="Baskerville" panose="02020502070401020303" pitchFamily="18" charset="0"/>
            </a:endParaRPr>
          </a:p>
          <a:p>
            <a:pPr algn="r"/>
            <a:r>
              <a:rPr lang="it-IT" sz="950" b="1" i="1" dirty="0">
                <a:solidFill>
                  <a:srgbClr val="485463"/>
                </a:solidFill>
                <a:latin typeface="Baskerville" panose="02020502070401020303" pitchFamily="18" charset="0"/>
              </a:rPr>
              <a:t>Fonte: </a:t>
            </a:r>
          </a:p>
          <a:p>
            <a:pPr algn="r"/>
            <a:r>
              <a:rPr lang="it-IT" sz="950" i="1" dirty="0">
                <a:solidFill>
                  <a:srgbClr val="485463"/>
                </a:solidFill>
                <a:latin typeface="Baskerville" panose="02020502070401020303" pitchFamily="18" charset="0"/>
              </a:rPr>
              <a:t>elaborazione Area Studi Mediobanca su fonti varie</a:t>
            </a:r>
          </a:p>
          <a:p>
            <a:pPr algn="r"/>
            <a:endParaRPr lang="it-IT" sz="950" dirty="0">
              <a:solidFill>
                <a:srgbClr val="485463"/>
              </a:solidFill>
              <a:latin typeface="Baskerville" panose="02020502070401020303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0819C527-6D73-86DA-7ECA-931B18E170F1}"/>
              </a:ext>
            </a:extLst>
          </p:cNvPr>
          <p:cNvSpPr/>
          <p:nvPr/>
        </p:nvSpPr>
        <p:spPr>
          <a:xfrm>
            <a:off x="1940463" y="620713"/>
            <a:ext cx="70431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B8FC2"/>
                </a:solidFill>
              </a:rPr>
              <a:t>1.2</a:t>
            </a:r>
            <a:r>
              <a:rPr lang="it-IT" sz="1200" b="1" dirty="0"/>
              <a:t> /	L’ATTRATTIVITÀ DEI TERRITORI DEL MEZZOGIORNO</a:t>
            </a:r>
            <a:endParaRPr lang="it-IT" sz="1200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9D3BF74-E2F9-5D77-D938-9F5B6B2EEE90}"/>
              </a:ext>
            </a:extLst>
          </p:cNvPr>
          <p:cNvSpPr txBox="1"/>
          <p:nvPr/>
        </p:nvSpPr>
        <p:spPr>
          <a:xfrm>
            <a:off x="2040270" y="4323743"/>
            <a:ext cx="7361019" cy="137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050" dirty="0">
                <a:latin typeface="+mj-lt"/>
              </a:rPr>
              <a:t>Rapportando la rilevanza delle medie imprese del Mezzogiorno ad alcuni parametri espressivi della dimensione geografica (suolo consumato), della demografia (popolazione residente) e dell’imprenditorialità (numero di imprese attive, occupazione, valore aggiunto ed esportazioni) delle regioni, </a:t>
            </a:r>
            <a:r>
              <a:rPr lang="it-IT" sz="1050" b="1" i="1" dirty="0">
                <a:latin typeface="+mj-lt"/>
              </a:rPr>
              <a:t>l’Abruzzo esprime la maggiore attrattività verso le medie imprese, seguito da Campania e Molise</a:t>
            </a:r>
          </a:p>
          <a:p>
            <a:pPr marL="171450" indent="-1714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it-IT" sz="1050" b="1" i="1" dirty="0">
                <a:latin typeface="+mj-lt"/>
              </a:rPr>
              <a:t>A livello nazionale</a:t>
            </a:r>
            <a:r>
              <a:rPr lang="it-IT" sz="1050" dirty="0">
                <a:latin typeface="+mj-lt"/>
              </a:rPr>
              <a:t>, le tre regioni con la maggiore attrattività verso le medie imprese sono nell’ordine: </a:t>
            </a:r>
            <a:r>
              <a:rPr lang="it-IT" sz="1050" b="1" i="1" dirty="0">
                <a:latin typeface="+mj-lt"/>
              </a:rPr>
              <a:t>Veneto, Lombardia e Umbria</a:t>
            </a:r>
          </a:p>
          <a:p>
            <a:pPr marL="171450" indent="-171450" algn="just"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it-IT" sz="1050" dirty="0"/>
          </a:p>
        </p:txBody>
      </p:sp>
      <p:cxnSp>
        <p:nvCxnSpPr>
          <p:cNvPr id="2" name="Connettore 1 1">
            <a:extLst>
              <a:ext uri="{FF2B5EF4-FFF2-40B4-BE49-F238E27FC236}">
                <a16:creationId xmlns:a16="http://schemas.microsoft.com/office/drawing/2014/main" id="{7A62F83B-DB33-9C6B-C89B-EA648AF07806}"/>
              </a:ext>
            </a:extLst>
          </p:cNvPr>
          <p:cNvCxnSpPr>
            <a:cxnSpLocks/>
          </p:cNvCxnSpPr>
          <p:nvPr/>
        </p:nvCxnSpPr>
        <p:spPr>
          <a:xfrm>
            <a:off x="929676" y="1244536"/>
            <a:ext cx="927699" cy="0"/>
          </a:xfrm>
          <a:prstGeom prst="line">
            <a:avLst/>
          </a:prstGeom>
          <a:ln w="76200">
            <a:solidFill>
              <a:srgbClr val="151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7909DAEB-FD80-8237-758A-5339131F10C7}"/>
              </a:ext>
            </a:extLst>
          </p:cNvPr>
          <p:cNvCxnSpPr>
            <a:cxnSpLocks/>
          </p:cNvCxnSpPr>
          <p:nvPr/>
        </p:nvCxnSpPr>
        <p:spPr>
          <a:xfrm>
            <a:off x="2006330" y="1081563"/>
            <a:ext cx="3106833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egnaposto numero diapositiva 1">
            <a:extLst>
              <a:ext uri="{FF2B5EF4-FFF2-40B4-BE49-F238E27FC236}">
                <a16:creationId xmlns:a16="http://schemas.microsoft.com/office/drawing/2014/main" id="{1382AFE3-9E8F-4FFF-851F-E69EC274E4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77150" y="6496265"/>
            <a:ext cx="2228850" cy="365125"/>
          </a:xfrm>
        </p:spPr>
        <p:txBody>
          <a:bodyPr/>
          <a:lstStyle/>
          <a:p>
            <a:r>
              <a:rPr lang="it-IT" dirty="0"/>
              <a:t>7</a:t>
            </a:r>
          </a:p>
        </p:txBody>
      </p:sp>
      <p:graphicFrame>
        <p:nvGraphicFramePr>
          <p:cNvPr id="17" name="Grafico 16">
            <a:extLst>
              <a:ext uri="{FF2B5EF4-FFF2-40B4-BE49-F238E27FC236}">
                <a16:creationId xmlns:a16="http://schemas.microsoft.com/office/drawing/2014/main" id="{FB4F8D32-13BB-4C15-B131-3647AC0D12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45217"/>
              </p:ext>
            </p:extLst>
          </p:nvPr>
        </p:nvGraphicFramePr>
        <p:xfrm>
          <a:off x="2025032" y="1414086"/>
          <a:ext cx="7264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37342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Mediobanca 01">
      <a:dk1>
        <a:srgbClr val="132745"/>
      </a:dk1>
      <a:lt1>
        <a:srgbClr val="FFFFFF"/>
      </a:lt1>
      <a:dk2>
        <a:srgbClr val="CDCDCD"/>
      </a:dk2>
      <a:lt2>
        <a:srgbClr val="164A6F"/>
      </a:lt2>
      <a:accent1>
        <a:srgbClr val="343235"/>
      </a:accent1>
      <a:accent2>
        <a:srgbClr val="BD9554"/>
      </a:accent2>
      <a:accent3>
        <a:srgbClr val="E8E3D1"/>
      </a:accent3>
      <a:accent4>
        <a:srgbClr val="000000"/>
      </a:accent4>
      <a:accent5>
        <a:srgbClr val="FFFFFF"/>
      </a:accent5>
      <a:accent6>
        <a:srgbClr val="5397C7"/>
      </a:accent6>
      <a:hlink>
        <a:srgbClr val="5B647F"/>
      </a:hlink>
      <a:folHlink>
        <a:srgbClr val="9ABED8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8242</TotalTime>
  <Words>6580</Words>
  <Application>Microsoft Office PowerPoint</Application>
  <PresentationFormat>A4 Paper (210x297 mm)</PresentationFormat>
  <Paragraphs>551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Baskerville</vt:lpstr>
      <vt:lpstr>Calibri</vt:lpstr>
      <vt:lpstr>Century Gothic</vt:lpstr>
      <vt:lpstr>Century Gothic Pro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Mauro Rosato</dc:creator>
  <cp:lastModifiedBy>Mameli Daniela</cp:lastModifiedBy>
  <cp:revision>1313</cp:revision>
  <cp:lastPrinted>2024-10-10T15:36:27Z</cp:lastPrinted>
  <dcterms:created xsi:type="dcterms:W3CDTF">2022-05-03T10:19:14Z</dcterms:created>
  <dcterms:modified xsi:type="dcterms:W3CDTF">2024-12-03T10:38:40Z</dcterms:modified>
</cp:coreProperties>
</file>